
<file path=[Content_Types].xml><?xml version="1.0" encoding="utf-8"?>
<Types xmlns="http://schemas.openxmlformats.org/package/2006/content-types">
  <Default Extension="png" ContentType="image/png"/>
  <Default Extension="tmp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2" r:id="rId3"/>
  </p:sldMasterIdLst>
  <p:notesMasterIdLst>
    <p:notesMasterId r:id="rId51"/>
  </p:notesMasterIdLst>
  <p:sldIdLst>
    <p:sldId id="317" r:id="rId4"/>
    <p:sldId id="301" r:id="rId5"/>
    <p:sldId id="302" r:id="rId6"/>
    <p:sldId id="282" r:id="rId7"/>
    <p:sldId id="338" r:id="rId8"/>
    <p:sldId id="284" r:id="rId9"/>
    <p:sldId id="259" r:id="rId10"/>
    <p:sldId id="339" r:id="rId11"/>
    <p:sldId id="340" r:id="rId12"/>
    <p:sldId id="341" r:id="rId13"/>
    <p:sldId id="261" r:id="rId14"/>
    <p:sldId id="262" r:id="rId15"/>
    <p:sldId id="263" r:id="rId16"/>
    <p:sldId id="342" r:id="rId17"/>
    <p:sldId id="310" r:id="rId18"/>
    <p:sldId id="343" r:id="rId19"/>
    <p:sldId id="344" r:id="rId20"/>
    <p:sldId id="345" r:id="rId21"/>
    <p:sldId id="347" r:id="rId22"/>
    <p:sldId id="348" r:id="rId23"/>
    <p:sldId id="349" r:id="rId24"/>
    <p:sldId id="299" r:id="rId25"/>
    <p:sldId id="268" r:id="rId26"/>
    <p:sldId id="293" r:id="rId27"/>
    <p:sldId id="269" r:id="rId28"/>
    <p:sldId id="270" r:id="rId29"/>
    <p:sldId id="319" r:id="rId30"/>
    <p:sldId id="350" r:id="rId31"/>
    <p:sldId id="295" r:id="rId32"/>
    <p:sldId id="272" r:id="rId33"/>
    <p:sldId id="274" r:id="rId34"/>
    <p:sldId id="351" r:id="rId35"/>
    <p:sldId id="352" r:id="rId36"/>
    <p:sldId id="353" r:id="rId37"/>
    <p:sldId id="277" r:id="rId38"/>
    <p:sldId id="304" r:id="rId39"/>
    <p:sldId id="278" r:id="rId40"/>
    <p:sldId id="298" r:id="rId41"/>
    <p:sldId id="322" r:id="rId42"/>
    <p:sldId id="320" r:id="rId43"/>
    <p:sldId id="323" r:id="rId44"/>
    <p:sldId id="354" r:id="rId45"/>
    <p:sldId id="357" r:id="rId46"/>
    <p:sldId id="355" r:id="rId47"/>
    <p:sldId id="356" r:id="rId48"/>
    <p:sldId id="305" r:id="rId49"/>
    <p:sldId id="346" r:id="rId50"/>
  </p:sldIdLst>
  <p:sldSz cx="9144000" cy="6858000" type="screen4x3"/>
  <p:notesSz cx="6858000" cy="9144000"/>
  <p:custDataLst>
    <p:tags r:id="rId52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788BFB21-8DED-47A9-A05A-2E324F303823}">
          <p14:sldIdLst>
            <p14:sldId id="317"/>
            <p14:sldId id="301"/>
            <p14:sldId id="302"/>
            <p14:sldId id="282"/>
          </p14:sldIdLst>
        </p14:section>
        <p14:section name="Adding a new course" id="{4C9AE3A5-CBB9-478A-BFBF-CDB1B7B25A20}">
          <p14:sldIdLst>
            <p14:sldId id="338"/>
            <p14:sldId id="284"/>
            <p14:sldId id="259"/>
            <p14:sldId id="339"/>
            <p14:sldId id="340"/>
          </p14:sldIdLst>
        </p14:section>
        <p14:section name="Enrolling students" id="{6A822457-DBA8-41CA-88C4-DCE610EDB671}">
          <p14:sldIdLst>
            <p14:sldId id="341"/>
            <p14:sldId id="261"/>
            <p14:sldId id="262"/>
            <p14:sldId id="263"/>
            <p14:sldId id="342"/>
          </p14:sldIdLst>
        </p14:section>
        <p14:section name="Creating a session" id="{5BDB01B1-F76C-47CB-86CC-E337F682A8CB}">
          <p14:sldIdLst>
            <p14:sldId id="310"/>
            <p14:sldId id="343"/>
            <p14:sldId id="344"/>
            <p14:sldId id="345"/>
            <p14:sldId id="347"/>
            <p14:sldId id="348"/>
            <p14:sldId id="349"/>
          </p14:sldIdLst>
        </p14:section>
        <p14:section name="Submitting responses" id="{ECA5F1EF-ED20-45C9-9A90-ADFE6C76C178}">
          <p14:sldIdLst>
            <p14:sldId id="299"/>
            <p14:sldId id="268"/>
            <p14:sldId id="293"/>
            <p14:sldId id="269"/>
            <p14:sldId id="270"/>
            <p14:sldId id="319"/>
            <p14:sldId id="350"/>
          </p14:sldIdLst>
        </p14:section>
        <p14:section name="Instructor viewing results" id="{5F48E203-4AD6-4905-817B-AC0A9F587564}">
          <p14:sldIdLst>
            <p14:sldId id="295"/>
            <p14:sldId id="272"/>
            <p14:sldId id="274"/>
            <p14:sldId id="351"/>
            <p14:sldId id="352"/>
            <p14:sldId id="353"/>
            <p14:sldId id="277"/>
          </p14:sldIdLst>
        </p14:section>
        <p14:section name="Student viewing results" id="{140DFF8F-1B20-4E4C-B362-FB24295ABB98}">
          <p14:sldIdLst>
            <p14:sldId id="304"/>
            <p14:sldId id="278"/>
            <p14:sldId id="298"/>
          </p14:sldIdLst>
        </p14:section>
        <p14:section name="Comments" id="{992747EF-AED1-49E5-86C4-DA23B533BAC0}">
          <p14:sldIdLst>
            <p14:sldId id="322"/>
            <p14:sldId id="320"/>
            <p14:sldId id="323"/>
            <p14:sldId id="354"/>
          </p14:sldIdLst>
        </p14:section>
        <p14:section name="Student records" id="{8362F099-5036-4410-B937-9B03F3BB98F9}">
          <p14:sldIdLst>
            <p14:sldId id="357"/>
            <p14:sldId id="355"/>
            <p14:sldId id="356"/>
            <p14:sldId id="305"/>
            <p14:sldId id="346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99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111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slide" Target="slides/slide36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slide" Target="slides/slide39.xml"/><Relationship Id="rId47" Type="http://schemas.openxmlformats.org/officeDocument/2006/relationships/slide" Target="slides/slide44.xml"/><Relationship Id="rId50" Type="http://schemas.openxmlformats.org/officeDocument/2006/relationships/slide" Target="slides/slide47.xml"/><Relationship Id="rId55" Type="http://schemas.openxmlformats.org/officeDocument/2006/relationships/theme" Target="theme/theme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slide" Target="slides/slide4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41" Type="http://schemas.openxmlformats.org/officeDocument/2006/relationships/slide" Target="slides/slide38.xml"/><Relationship Id="rId54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slide" Target="slides/slide37.xml"/><Relationship Id="rId45" Type="http://schemas.openxmlformats.org/officeDocument/2006/relationships/slide" Target="slides/slide42.xml"/><Relationship Id="rId53" Type="http://schemas.openxmlformats.org/officeDocument/2006/relationships/presProps" Target="presProp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49" Type="http://schemas.openxmlformats.org/officeDocument/2006/relationships/slide" Target="slides/slide46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4" Type="http://schemas.openxmlformats.org/officeDocument/2006/relationships/slide" Target="slides/slide41.xml"/><Relationship Id="rId52" Type="http://schemas.openxmlformats.org/officeDocument/2006/relationships/tags" Target="tags/tag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slide" Target="slides/slide40.xml"/><Relationship Id="rId48" Type="http://schemas.openxmlformats.org/officeDocument/2006/relationships/slide" Target="slides/slide45.xml"/><Relationship Id="rId56" Type="http://schemas.openxmlformats.org/officeDocument/2006/relationships/tableStyles" Target="tableStyles.xml"/><Relationship Id="rId8" Type="http://schemas.openxmlformats.org/officeDocument/2006/relationships/slide" Target="slides/slide5.xml"/><Relationship Id="rId51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SG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994D2D3-8C05-4532-8380-636DED537EC7}" type="datetimeFigureOut">
              <a:rPr lang="en-SG" smtClean="0"/>
              <a:t>28/7/2014</a:t>
            </a:fld>
            <a:endParaRPr lang="en-SG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SG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S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S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1355EE3-E521-47F9-B365-4C9261A92852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1602572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S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355EE3-E521-47F9-B365-4C9261A92852}" type="slidenum">
              <a:rPr lang="en-SG" smtClean="0"/>
              <a:t>13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311415481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7/28/2014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792665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7/28/2014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872765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7/28/2014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626318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7/28/2014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159824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7/28/2014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982069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7/28/2014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235287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7/28/2014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035998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7/28/2014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92648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7/28/2014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818616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7/28/2014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091061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7/28/2014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769343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7/28/2014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613256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7/28/2014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189354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7/28/2014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8013286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7/28/2014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708025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7/28/2014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7213512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7/28/2014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2224243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7/28/2014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13738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7/28/2014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1847578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7/28/2014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7864362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7/28/2014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1414668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7/28/2014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76002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7/28/2014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7/28/2014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7/28/2014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7/28/2014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7/28/2014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7/28/2014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microsoft.com/office/2007/relationships/hdphoto" Target="../media/hdphoto1.wdp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Relationship Id="rId14" Type="http://schemas.microsoft.com/office/2007/relationships/hdphoto" Target="../media/hdphoto1.wdp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7/28/2014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7/28/2014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Rectangle 6"/>
          <p:cNvSpPr/>
          <p:nvPr userDrawn="1"/>
        </p:nvSpPr>
        <p:spPr>
          <a:xfrm>
            <a:off x="0" y="0"/>
            <a:ext cx="9144000" cy="53412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sz="1400" b="1" kern="1200" dirty="0" smtClean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rPr>
              <a:t>Home </a:t>
            </a:r>
            <a:r>
              <a:rPr lang="en-US" sz="1400" b="1" dirty="0" smtClean="0">
                <a:solidFill>
                  <a:schemeClr val="bg1">
                    <a:lumMod val="65000"/>
                  </a:schemeClr>
                </a:solidFill>
              </a:rPr>
              <a:t>   Courses    Sessions    Students    Comments    Search    Help           Logout 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</a:rPr>
              <a:t>( </a:t>
            </a:r>
            <a:r>
              <a:rPr lang="en-US" sz="1200" dirty="0" err="1" smtClean="0">
                <a:solidFill>
                  <a:schemeClr val="bg1">
                    <a:lumMod val="65000"/>
                  </a:schemeClr>
                </a:solidFill>
              </a:rPr>
              <a:t>demo.instructor</a:t>
            </a:r>
            <a:r>
              <a:rPr lang="en-US" sz="120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</a:rPr>
              <a:t>)</a:t>
            </a:r>
            <a:endParaRPr lang="en-SG" sz="1200" dirty="0">
              <a:solidFill>
                <a:schemeClr val="bg1">
                  <a:lumMod val="65000"/>
                </a:schemeClr>
              </a:solidFill>
            </a:endParaRPr>
          </a:p>
        </p:txBody>
      </p:sp>
      <p:pic>
        <p:nvPicPr>
          <p:cNvPr id="8" name="Picture 2"/>
          <p:cNvPicPr>
            <a:picLocks noChangeAspect="1" noChangeArrowheads="1"/>
          </p:cNvPicPr>
          <p:nvPr userDrawn="1"/>
        </p:nvPicPr>
        <p:blipFill rotWithShape="1">
          <a:blip r:embed="rId13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rightnessContrast brigh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84172"/>
          <a:stretch/>
        </p:blipFill>
        <p:spPr bwMode="auto">
          <a:xfrm>
            <a:off x="16171" y="16539"/>
            <a:ext cx="1371601" cy="4274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949871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7/28/2014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Rectangle 6"/>
          <p:cNvSpPr/>
          <p:nvPr userDrawn="1"/>
        </p:nvSpPr>
        <p:spPr>
          <a:xfrm>
            <a:off x="0" y="0"/>
            <a:ext cx="9144000" cy="53412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sz="1400" b="1" kern="1200" dirty="0" smtClean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rPr>
              <a:t>Home </a:t>
            </a:r>
            <a:r>
              <a:rPr lang="en-US" sz="1400" b="1" dirty="0" smtClean="0">
                <a:solidFill>
                  <a:schemeClr val="bg1">
                    <a:lumMod val="65000"/>
                  </a:schemeClr>
                </a:solidFill>
              </a:rPr>
              <a:t>      Profile</a:t>
            </a:r>
            <a:r>
              <a:rPr lang="en-US" sz="1400" b="1" baseline="0" dirty="0" smtClean="0">
                <a:solidFill>
                  <a:schemeClr val="bg1">
                    <a:lumMod val="65000"/>
                  </a:schemeClr>
                </a:solidFill>
              </a:rPr>
              <a:t>     Comments</a:t>
            </a:r>
            <a:r>
              <a:rPr lang="en-US" sz="1400" b="1" dirty="0" smtClean="0">
                <a:solidFill>
                  <a:schemeClr val="bg1">
                    <a:lumMod val="65000"/>
                  </a:schemeClr>
                </a:solidFill>
              </a:rPr>
              <a:t>       Help                                  Logout 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</a:rPr>
              <a:t>( </a:t>
            </a:r>
            <a:r>
              <a:rPr lang="en-US" sz="1200" dirty="0" err="1" smtClean="0">
                <a:solidFill>
                  <a:schemeClr val="bg1">
                    <a:lumMod val="65000"/>
                  </a:schemeClr>
                </a:solidFill>
              </a:rPr>
              <a:t>demo.instructor</a:t>
            </a:r>
            <a:r>
              <a:rPr lang="en-US" sz="120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</a:rPr>
              <a:t>)</a:t>
            </a:r>
            <a:endParaRPr lang="en-SG" sz="1200" dirty="0">
              <a:solidFill>
                <a:schemeClr val="bg1">
                  <a:lumMod val="65000"/>
                </a:schemeClr>
              </a:solidFill>
            </a:endParaRPr>
          </a:p>
        </p:txBody>
      </p:sp>
      <p:pic>
        <p:nvPicPr>
          <p:cNvPr id="8" name="Picture 2"/>
          <p:cNvPicPr>
            <a:picLocks noChangeAspect="1" noChangeArrowheads="1"/>
          </p:cNvPicPr>
          <p:nvPr userDrawn="1"/>
        </p:nvPicPr>
        <p:blipFill rotWithShape="1">
          <a:blip r:embed="rId13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rightnessContrast brigh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84172"/>
          <a:stretch/>
        </p:blipFill>
        <p:spPr bwMode="auto">
          <a:xfrm>
            <a:off x="16171" y="16539"/>
            <a:ext cx="1371601" cy="4274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932565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5.gi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3.xml"/><Relationship Id="rId4" Type="http://schemas.microsoft.com/office/2007/relationships/hdphoto" Target="../media/hdphoto2.wdp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7" Type="http://schemas.openxmlformats.org/officeDocument/2006/relationships/image" Target="../media/image5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Relationship Id="rId6" Type="http://schemas.microsoft.com/office/2007/relationships/hdphoto" Target="../media/hdphoto2.wdp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5.gi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5.gi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7" Type="http://schemas.openxmlformats.org/officeDocument/2006/relationships/image" Target="../media/image22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21.png"/><Relationship Id="rId5" Type="http://schemas.openxmlformats.org/officeDocument/2006/relationships/image" Target="../media/image20.tmp"/><Relationship Id="rId4" Type="http://schemas.openxmlformats.org/officeDocument/2006/relationships/image" Target="../media/image19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gif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0.tmp"/><Relationship Id="rId4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3.xml"/><Relationship Id="rId5" Type="http://schemas.microsoft.com/office/2007/relationships/hdphoto" Target="../media/hdphoto3.wdp"/><Relationship Id="rId4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gif"/><Relationship Id="rId3" Type="http://schemas.openxmlformats.org/officeDocument/2006/relationships/image" Target="../media/image27.png"/><Relationship Id="rId7" Type="http://schemas.openxmlformats.org/officeDocument/2006/relationships/hyperlink" Target="http://teammatesv4.appspot.com/page/studentEvalSubmissionEditPage?courseid=AutEvalRem.course&amp;evaluationname=Opening+Eval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png"/><Relationship Id="rId5" Type="http://schemas.microsoft.com/office/2007/relationships/hdphoto" Target="../media/hdphoto4.wdp"/><Relationship Id="rId4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4.xml"/><Relationship Id="rId5" Type="http://schemas.openxmlformats.org/officeDocument/2006/relationships/image" Target="../media/image31.png"/><Relationship Id="rId4" Type="http://schemas.openxmlformats.org/officeDocument/2006/relationships/image" Target="../media/image5.gif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33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3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3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0.tmp"/><Relationship Id="rId4" Type="http://schemas.openxmlformats.org/officeDocument/2006/relationships/image" Target="../media/image39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3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0.tmp"/><Relationship Id="rId4" Type="http://schemas.openxmlformats.org/officeDocument/2006/relationships/image" Target="../media/image41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5.gif"/><Relationship Id="rId4" Type="http://schemas.openxmlformats.org/officeDocument/2006/relationships/image" Target="../media/image43.pn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gif"/><Relationship Id="rId3" Type="http://schemas.openxmlformats.org/officeDocument/2006/relationships/image" Target="../media/image27.png"/><Relationship Id="rId7" Type="http://schemas.openxmlformats.org/officeDocument/2006/relationships/hyperlink" Target="http://teammatesv4.appspot.com/page/studentEvalSubmissionEditPage?courseid=AutEvalRem.course&amp;evaluationname=Opening+Eval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png"/><Relationship Id="rId5" Type="http://schemas.microsoft.com/office/2007/relationships/hdphoto" Target="../media/hdphoto4.wdp"/><Relationship Id="rId4" Type="http://schemas.openxmlformats.org/officeDocument/2006/relationships/image" Target="../media/image28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6.png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3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49.png"/><Relationship Id="rId4" Type="http://schemas.openxmlformats.org/officeDocument/2006/relationships/image" Target="../media/image48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3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3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5.gif"/><Relationship Id="rId4" Type="http://schemas.openxmlformats.org/officeDocument/2006/relationships/image" Target="../media/image54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57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tmp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5.gif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5.gif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0" y="0"/>
            <a:ext cx="9144000" cy="533399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SG"/>
          </a:p>
        </p:txBody>
      </p:sp>
      <p:pic>
        <p:nvPicPr>
          <p:cNvPr id="2050" name="Picture 2" descr="Teammates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611" b="10638"/>
          <a:stretch/>
        </p:blipFill>
        <p:spPr bwMode="auto">
          <a:xfrm>
            <a:off x="533400" y="3054485"/>
            <a:ext cx="3162300" cy="730690"/>
          </a:xfrm>
          <a:prstGeom prst="round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810000" y="3053770"/>
            <a:ext cx="4648200" cy="693371"/>
          </a:xfrm>
          <a:prstGeom prst="wedgeRoundRectCallout">
            <a:avLst>
              <a:gd name="adj1" fmla="val -20833"/>
              <a:gd name="adj2" fmla="val 91806"/>
              <a:gd name="adj3" fmla="val 16667"/>
            </a:avLst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lIns="36000" tIns="36000" rIns="36000" bIns="36000" rtlCol="0" anchor="ctr">
            <a:spAutoFit/>
          </a:bodyPr>
          <a:lstStyle>
            <a:defPPr>
              <a:defRPr lang="en-US"/>
            </a:defPPr>
            <a:lvl1pPr algn="ctr">
              <a:defRPr sz="2000">
                <a:solidFill>
                  <a:schemeClr val="lt1"/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en-US" sz="3600" b="1" dirty="0" smtClean="0"/>
              <a:t>Video Tour</a:t>
            </a:r>
            <a:endParaRPr lang="en-SG" sz="3600" b="1" dirty="0"/>
          </a:p>
        </p:txBody>
      </p:sp>
    </p:spTree>
    <p:extLst>
      <p:ext uri="{BB962C8B-B14F-4D97-AF65-F5344CB8AC3E}">
        <p14:creationId xmlns:p14="http://schemas.microsoft.com/office/powerpoint/2010/main" val="36911977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after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0.00955 -0.00764 L -0.1408 -0.47292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562" y="-23264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6" presetClass="emph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8" dur="500" fill="hold"/>
                                        <p:tgtEl>
                                          <p:spTgt spid="2050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9" presetID="42" presetClass="path" presetSubtype="0" accel="50000" decel="5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3.33333E-6 7.40741E-7 L -0.17083 0.33518 " pathEditMode="relative" rAng="0" ptsTypes="AA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542" y="1675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1676400"/>
            <a:ext cx="8828087" cy="1352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Rectangle 11"/>
          <p:cNvSpPr/>
          <p:nvPr/>
        </p:nvSpPr>
        <p:spPr>
          <a:xfrm>
            <a:off x="2547118" y="113144"/>
            <a:ext cx="76758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b="1" dirty="0" smtClean="0">
                <a:solidFill>
                  <a:srgbClr val="0070C0"/>
                </a:solidFill>
              </a:rPr>
              <a:t>Courses</a:t>
            </a:r>
            <a:endParaRPr lang="en-SG" dirty="0">
              <a:solidFill>
                <a:srgbClr val="0070C0"/>
              </a:solidFill>
            </a:endParaRPr>
          </a:p>
        </p:txBody>
      </p:sp>
      <p:sp>
        <p:nvSpPr>
          <p:cNvPr id="6" name="Donut 5"/>
          <p:cNvSpPr/>
          <p:nvPr/>
        </p:nvSpPr>
        <p:spPr>
          <a:xfrm>
            <a:off x="6155374" y="2057400"/>
            <a:ext cx="1219200" cy="1219200"/>
          </a:xfrm>
          <a:prstGeom prst="donut">
            <a:avLst/>
          </a:prstGeom>
          <a:solidFill>
            <a:srgbClr val="FFFF00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SG">
              <a:solidFill>
                <a:schemeClr val="tx1"/>
              </a:solidFill>
            </a:endParaRPr>
          </a:p>
        </p:txBody>
      </p:sp>
      <p:sp>
        <p:nvSpPr>
          <p:cNvPr id="7" name="Flowchart: Extract 4"/>
          <p:cNvSpPr>
            <a:spLocks noChangeAspect="1"/>
          </p:cNvSpPr>
          <p:nvPr/>
        </p:nvSpPr>
        <p:spPr>
          <a:xfrm rot="20042488">
            <a:off x="7192754" y="2880994"/>
            <a:ext cx="120505" cy="178712"/>
          </a:xfrm>
          <a:custGeom>
            <a:avLst/>
            <a:gdLst/>
            <a:ahLst/>
            <a:cxnLst/>
            <a:rect l="l" t="t" r="r" b="b"/>
            <a:pathLst>
              <a:path w="457618" h="678657">
                <a:moveTo>
                  <a:pt x="228809" y="0"/>
                </a:moveTo>
                <a:lnTo>
                  <a:pt x="457618" y="533400"/>
                </a:lnTo>
                <a:lnTo>
                  <a:pt x="283825" y="472061"/>
                </a:lnTo>
                <a:lnTo>
                  <a:pt x="283825" y="678657"/>
                </a:lnTo>
                <a:lnTo>
                  <a:pt x="173793" y="678657"/>
                </a:lnTo>
                <a:lnTo>
                  <a:pt x="173793" y="472061"/>
                </a:lnTo>
                <a:lnTo>
                  <a:pt x="0" y="533400"/>
                </a:lnTo>
                <a:close/>
              </a:path>
            </a:pathLst>
          </a:custGeom>
          <a:solidFill>
            <a:srgbClr val="FFFF00"/>
          </a:solidFill>
          <a:ln w="12700" cap="rnd">
            <a:solidFill>
              <a:schemeClr val="tx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SG"/>
          </a:p>
        </p:txBody>
      </p:sp>
      <p:pic>
        <p:nvPicPr>
          <p:cNvPr id="8" name="Picture 7" descr="C:\Users\dcsdcr\Downloads\ajax-loader (2)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74118" y="2686874"/>
            <a:ext cx="158134" cy="1581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Rounded Rectangular Callout 8"/>
          <p:cNvSpPr/>
          <p:nvPr/>
        </p:nvSpPr>
        <p:spPr>
          <a:xfrm>
            <a:off x="5029200" y="3200925"/>
            <a:ext cx="2435408" cy="761475"/>
          </a:xfrm>
          <a:prstGeom prst="wedgeRoundRectCallout">
            <a:avLst>
              <a:gd name="adj1" fmla="val 21020"/>
              <a:gd name="adj2" fmla="val -102453"/>
              <a:gd name="adj3" fmla="val 16667"/>
            </a:avLst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lIns="36000" tIns="36000" rIns="36000" bIns="36000" rtlCol="0" anchor="ctr">
            <a:spAutoFit/>
          </a:bodyPr>
          <a:lstStyle/>
          <a:p>
            <a:pPr algn="ctr"/>
            <a:r>
              <a:rPr lang="en-US" sz="2000" dirty="0" smtClean="0">
                <a:solidFill>
                  <a:srgbClr val="FFFF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Enroll students </a:t>
            </a:r>
            <a:r>
              <a:rPr lang="en-US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en-US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en-US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in the new course</a:t>
            </a:r>
            <a:endParaRPr lang="en-SG" sz="20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38151496"/>
      </p:ext>
    </p:extLst>
  </p:cSld>
  <p:clrMapOvr>
    <a:masterClrMapping/>
  </p:clrMapOvr>
  <p:transition spd="slow" advTm="3000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2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-4.07407E-6 L -0.04809 -0.04004 " pathEditMode="relative" rAng="0" ptsTypes="AA">
                                      <p:cBhvr>
                                        <p:cTn id="17" dur="7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13" y="-201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700"/>
                            </p:stCondLst>
                            <p:childTnLst>
                              <p:par>
                                <p:cTn id="19" presetID="53" presetClass="entr" presetSubtype="16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900"/>
                            </p:stCondLst>
                            <p:childTnLst>
                              <p:par>
                                <p:cTn id="25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7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600"/>
                            </p:stCondLst>
                            <p:childTnLst>
                              <p:par>
                                <p:cTn id="2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  <p:bldP spid="7" grpId="0" animBg="1"/>
      <p:bldP spid="7" grpId="1" animBg="1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25" y="981075"/>
            <a:ext cx="9047163" cy="5724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5"/>
          <p:cNvSpPr/>
          <p:nvPr/>
        </p:nvSpPr>
        <p:spPr>
          <a:xfrm>
            <a:off x="2547118" y="113144"/>
            <a:ext cx="76758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b="1" dirty="0" smtClean="0">
                <a:solidFill>
                  <a:srgbClr val="0070C0"/>
                </a:solidFill>
              </a:rPr>
              <a:t>Courses</a:t>
            </a:r>
            <a:endParaRPr lang="en-SG" dirty="0">
              <a:solidFill>
                <a:srgbClr val="0070C0"/>
              </a:solidFill>
            </a:endParaRPr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770" y="1505400"/>
            <a:ext cx="8786267" cy="20196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Rounded Rectangular Callout 13"/>
          <p:cNvSpPr/>
          <p:nvPr/>
        </p:nvSpPr>
        <p:spPr>
          <a:xfrm>
            <a:off x="3276600" y="1653570"/>
            <a:ext cx="1981200" cy="761475"/>
          </a:xfrm>
          <a:prstGeom prst="wedgeRoundRectCallout">
            <a:avLst>
              <a:gd name="adj1" fmla="val -74127"/>
              <a:gd name="adj2" fmla="val -23298"/>
              <a:gd name="adj3" fmla="val 16667"/>
            </a:avLst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lIns="36000" tIns="36000" rIns="36000" bIns="36000" rtlCol="0" anchor="ctr">
            <a:spAutoFit/>
          </a:bodyPr>
          <a:lstStyle/>
          <a:p>
            <a:pPr algn="ctr"/>
            <a:r>
              <a:rPr lang="en-US" sz="2000" dirty="0" smtClean="0">
                <a:solidFill>
                  <a:srgbClr val="FFFF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Instructions</a:t>
            </a:r>
            <a:r>
              <a:rPr lang="en-US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are here </a:t>
            </a:r>
            <a:endParaRPr lang="en-SG" sz="20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66784169"/>
      </p:ext>
    </p:extLst>
  </p:cSld>
  <p:clrMapOvr>
    <a:masterClrMapping/>
  </p:clrMapOvr>
  <p:transition spd="slow" advTm="3000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SG"/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260"/>
          <a:stretch/>
        </p:blipFill>
        <p:spPr bwMode="auto">
          <a:xfrm>
            <a:off x="-11723" y="0"/>
            <a:ext cx="9132277" cy="6897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8674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644"/>
          <a:stretch/>
        </p:blipFill>
        <p:spPr bwMode="auto">
          <a:xfrm>
            <a:off x="615445" y="981364"/>
            <a:ext cx="7489982" cy="42464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ounded Rectangular Callout 5"/>
          <p:cNvSpPr/>
          <p:nvPr/>
        </p:nvSpPr>
        <p:spPr>
          <a:xfrm>
            <a:off x="2895600" y="2574898"/>
            <a:ext cx="1981200" cy="761475"/>
          </a:xfrm>
          <a:prstGeom prst="wedgeRoundRectCallout">
            <a:avLst>
              <a:gd name="adj1" fmla="val -21912"/>
              <a:gd name="adj2" fmla="val -94862"/>
              <a:gd name="adj3" fmla="val 16667"/>
            </a:avLst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lIns="36000" tIns="36000" rIns="36000" bIns="36000" rtlCol="0" anchor="ctr">
            <a:spAutoFit/>
          </a:bodyPr>
          <a:lstStyle/>
          <a:p>
            <a:pPr algn="ctr"/>
            <a:r>
              <a:rPr lang="en-US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Copy student data</a:t>
            </a:r>
            <a:endParaRPr lang="en-SG" sz="20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91211168"/>
      </p:ext>
    </p:extLst>
  </p:cSld>
  <p:clrMapOvr>
    <a:masterClrMapping/>
  </p:clrMapOvr>
  <p:transition spd="slow" advTm="200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25" y="981075"/>
            <a:ext cx="9047163" cy="5724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Rectangle 15"/>
          <p:cNvSpPr/>
          <p:nvPr/>
        </p:nvSpPr>
        <p:spPr>
          <a:xfrm>
            <a:off x="2547118" y="113144"/>
            <a:ext cx="76758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b="1" dirty="0" smtClean="0">
                <a:solidFill>
                  <a:srgbClr val="0070C0"/>
                </a:solidFill>
              </a:rPr>
              <a:t>Courses</a:t>
            </a:r>
            <a:endParaRPr lang="en-SG" dirty="0">
              <a:solidFill>
                <a:srgbClr val="0070C0"/>
              </a:solidFill>
            </a:endParaRPr>
          </a:p>
        </p:txBody>
      </p:sp>
      <p:pic>
        <p:nvPicPr>
          <p:cNvPr id="17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770" y="1505400"/>
            <a:ext cx="8786267" cy="20196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Flowchart: Extract 4"/>
          <p:cNvSpPr>
            <a:spLocks noChangeAspect="1"/>
          </p:cNvSpPr>
          <p:nvPr/>
        </p:nvSpPr>
        <p:spPr>
          <a:xfrm rot="20042488">
            <a:off x="2742061" y="6339489"/>
            <a:ext cx="120505" cy="178712"/>
          </a:xfrm>
          <a:custGeom>
            <a:avLst/>
            <a:gdLst/>
            <a:ahLst/>
            <a:cxnLst/>
            <a:rect l="l" t="t" r="r" b="b"/>
            <a:pathLst>
              <a:path w="457618" h="678657">
                <a:moveTo>
                  <a:pt x="228809" y="0"/>
                </a:moveTo>
                <a:lnTo>
                  <a:pt x="457618" y="533400"/>
                </a:lnTo>
                <a:lnTo>
                  <a:pt x="283825" y="472061"/>
                </a:lnTo>
                <a:lnTo>
                  <a:pt x="283825" y="678657"/>
                </a:lnTo>
                <a:lnTo>
                  <a:pt x="173793" y="678657"/>
                </a:lnTo>
                <a:lnTo>
                  <a:pt x="173793" y="472061"/>
                </a:lnTo>
                <a:lnTo>
                  <a:pt x="0" y="533400"/>
                </a:lnTo>
                <a:close/>
              </a:path>
            </a:pathLst>
          </a:custGeom>
          <a:solidFill>
            <a:srgbClr val="FFFF00"/>
          </a:solidFill>
          <a:ln w="12700" cap="rnd">
            <a:solidFill>
              <a:schemeClr val="tx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SG"/>
          </a:p>
        </p:txBody>
      </p:sp>
      <p:sp>
        <p:nvSpPr>
          <p:cNvPr id="12" name="Donut 11"/>
          <p:cNvSpPr/>
          <p:nvPr/>
        </p:nvSpPr>
        <p:spPr>
          <a:xfrm>
            <a:off x="1676400" y="5562600"/>
            <a:ext cx="1219200" cy="1219200"/>
          </a:xfrm>
          <a:prstGeom prst="donut">
            <a:avLst/>
          </a:prstGeom>
          <a:solidFill>
            <a:srgbClr val="FFFF00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SG">
              <a:solidFill>
                <a:schemeClr val="tx1"/>
              </a:solidFill>
            </a:endParaRPr>
          </a:p>
        </p:txBody>
      </p:sp>
      <p:pic>
        <p:nvPicPr>
          <p:cNvPr id="13" name="Picture 7" descr="C:\Users\dcsdcr\Downloads\ajax-loader (2).gif"/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5144" y="6192074"/>
            <a:ext cx="158134" cy="1581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>
            <a:off x="1524000" y="4267200"/>
            <a:ext cx="5448692" cy="1295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SG" sz="1200" b="1" dirty="0" smtClean="0">
                <a:solidFill>
                  <a:schemeClr val="tx1"/>
                </a:solidFill>
                <a:latin typeface="Consolas" pitchFamily="49" charset="0"/>
                <a:cs typeface="Consolas" pitchFamily="49" charset="0"/>
              </a:rPr>
              <a:t>Team	Name	email	Comments</a:t>
            </a:r>
          </a:p>
          <a:p>
            <a:r>
              <a:rPr lang="en-SG" sz="1200" b="1" dirty="0" smtClean="0">
                <a:solidFill>
                  <a:srgbClr val="0070C0"/>
                </a:solidFill>
                <a:latin typeface="Consolas" pitchFamily="49" charset="0"/>
                <a:cs typeface="Consolas" pitchFamily="49" charset="0"/>
              </a:rPr>
              <a:t>Team </a:t>
            </a:r>
            <a:r>
              <a:rPr lang="en-SG" sz="1200" b="1" dirty="0">
                <a:solidFill>
                  <a:srgbClr val="0070C0"/>
                </a:solidFill>
                <a:latin typeface="Consolas" pitchFamily="49" charset="0"/>
                <a:cs typeface="Consolas" pitchFamily="49" charset="0"/>
              </a:rPr>
              <a:t>1	Tom Jacobs	tom@email.com	</a:t>
            </a:r>
          </a:p>
          <a:p>
            <a:r>
              <a:rPr lang="en-SG" sz="1200" b="1" dirty="0">
                <a:solidFill>
                  <a:srgbClr val="0070C0"/>
                </a:solidFill>
                <a:latin typeface="Consolas" pitchFamily="49" charset="0"/>
                <a:cs typeface="Consolas" pitchFamily="49" charset="0"/>
              </a:rPr>
              <a:t>Team 1	Jean Wong	</a:t>
            </a:r>
            <a:r>
              <a:rPr lang="en-SG" sz="1200" b="1" dirty="0" smtClean="0">
                <a:solidFill>
                  <a:srgbClr val="0070C0"/>
                </a:solidFill>
                <a:latin typeface="Consolas" pitchFamily="49" charset="0"/>
                <a:cs typeface="Consolas" pitchFamily="49" charset="0"/>
              </a:rPr>
              <a:t>jean@email.com	Exchange </a:t>
            </a:r>
            <a:r>
              <a:rPr lang="en-SG" sz="1200" b="1" dirty="0">
                <a:solidFill>
                  <a:srgbClr val="0070C0"/>
                </a:solidFill>
                <a:latin typeface="Consolas" pitchFamily="49" charset="0"/>
                <a:cs typeface="Consolas" pitchFamily="49" charset="0"/>
              </a:rPr>
              <a:t>Student</a:t>
            </a:r>
          </a:p>
          <a:p>
            <a:r>
              <a:rPr lang="en-SG" sz="1200" b="1" dirty="0">
                <a:solidFill>
                  <a:srgbClr val="0070C0"/>
                </a:solidFill>
                <a:latin typeface="Consolas" pitchFamily="49" charset="0"/>
                <a:cs typeface="Consolas" pitchFamily="49" charset="0"/>
              </a:rPr>
              <a:t>Team 1	Ravi Kumar	ravi@email.com	</a:t>
            </a:r>
          </a:p>
          <a:p>
            <a:r>
              <a:rPr lang="en-SG" sz="1200" b="1" dirty="0">
                <a:solidFill>
                  <a:srgbClr val="0070C0"/>
                </a:solidFill>
                <a:latin typeface="Consolas" pitchFamily="49" charset="0"/>
                <a:cs typeface="Consolas" pitchFamily="49" charset="0"/>
              </a:rPr>
              <a:t>Team 2	Chun Ling	</a:t>
            </a:r>
            <a:r>
              <a:rPr lang="en-SG" sz="1200" b="1" dirty="0" smtClean="0">
                <a:solidFill>
                  <a:srgbClr val="0070C0"/>
                </a:solidFill>
                <a:latin typeface="Consolas" pitchFamily="49" charset="0"/>
                <a:cs typeface="Consolas" pitchFamily="49" charset="0"/>
              </a:rPr>
              <a:t>ling@coolmail.com</a:t>
            </a:r>
            <a:r>
              <a:rPr lang="en-SG" sz="1200" b="1" dirty="0">
                <a:solidFill>
                  <a:srgbClr val="0070C0"/>
                </a:solidFill>
                <a:latin typeface="Consolas" pitchFamily="49" charset="0"/>
                <a:cs typeface="Consolas" pitchFamily="49" charset="0"/>
              </a:rPr>
              <a:t>	</a:t>
            </a:r>
          </a:p>
          <a:p>
            <a:r>
              <a:rPr lang="en-SG" sz="1200" b="1" dirty="0">
                <a:solidFill>
                  <a:srgbClr val="0070C0"/>
                </a:solidFill>
                <a:latin typeface="Consolas" pitchFamily="49" charset="0"/>
                <a:cs typeface="Consolas" pitchFamily="49" charset="0"/>
              </a:rPr>
              <a:t>Team 2	Desmond Wu	desmond@email.com	</a:t>
            </a:r>
          </a:p>
          <a:p>
            <a:r>
              <a:rPr lang="en-SG" sz="1200" b="1" dirty="0">
                <a:solidFill>
                  <a:srgbClr val="0070C0"/>
                </a:solidFill>
                <a:latin typeface="Consolas" pitchFamily="49" charset="0"/>
                <a:cs typeface="Consolas" pitchFamily="49" charset="0"/>
              </a:rPr>
              <a:t>Team 2	Harsha Silva	harsha@school.com	</a:t>
            </a:r>
          </a:p>
        </p:txBody>
      </p:sp>
      <p:sp>
        <p:nvSpPr>
          <p:cNvPr id="10" name="Rounded Rectangular Callout 9"/>
          <p:cNvSpPr/>
          <p:nvPr/>
        </p:nvSpPr>
        <p:spPr>
          <a:xfrm>
            <a:off x="1300691" y="3314620"/>
            <a:ext cx="1600200" cy="420956"/>
          </a:xfrm>
          <a:prstGeom prst="wedgeRoundRectCallout">
            <a:avLst>
              <a:gd name="adj1" fmla="val 18644"/>
              <a:gd name="adj2" fmla="val 195818"/>
              <a:gd name="adj3" fmla="val 16667"/>
            </a:avLst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lIns="36000" tIns="36000" rIns="36000" bIns="36000" rtlCol="0" anchor="ctr">
            <a:spAutoFit/>
          </a:bodyPr>
          <a:lstStyle/>
          <a:p>
            <a:pPr algn="ctr"/>
            <a:r>
              <a:rPr lang="en-US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Paste here </a:t>
            </a:r>
            <a:endParaRPr lang="en-SG" sz="20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40660796"/>
      </p:ext>
    </p:extLst>
  </p:cSld>
  <p:clrMapOvr>
    <a:masterClrMapping/>
  </p:clrMapOvr>
  <p:transition spd="slow" advTm="300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42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-4.07407E-6 L -0.04809 -0.04004 " pathEditMode="relative" rAng="0" ptsTypes="AA">
                                      <p:cBhvr>
                                        <p:cTn id="29" dur="7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13" y="-201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200"/>
                            </p:stCondLst>
                            <p:childTnLst>
                              <p:par>
                                <p:cTn id="31" presetID="53" presetClass="entr" presetSubtype="16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2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2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400"/>
                            </p:stCondLst>
                            <p:childTnLst>
                              <p:par>
                                <p:cTn id="37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7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100"/>
                            </p:stCondLst>
                            <p:childTnLst>
                              <p:par>
                                <p:cTn id="4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1" grpId="1" animBg="1"/>
      <p:bldP spid="12" grpId="0" animBg="1"/>
      <p:bldP spid="12" grpId="1" animBg="1"/>
      <p:bldP spid="1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2547118" y="113144"/>
            <a:ext cx="76758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b="1" dirty="0" smtClean="0">
                <a:solidFill>
                  <a:srgbClr val="0070C0"/>
                </a:solidFill>
              </a:rPr>
              <a:t>Courses</a:t>
            </a:r>
            <a:endParaRPr lang="en-SG" dirty="0">
              <a:solidFill>
                <a:srgbClr val="0070C0"/>
              </a:solidFill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1143000"/>
            <a:ext cx="8814125" cy="43428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Donut 17"/>
          <p:cNvSpPr/>
          <p:nvPr/>
        </p:nvSpPr>
        <p:spPr>
          <a:xfrm>
            <a:off x="3209827" y="-228600"/>
            <a:ext cx="1219200" cy="1219200"/>
          </a:xfrm>
          <a:prstGeom prst="donut">
            <a:avLst/>
          </a:prstGeom>
          <a:solidFill>
            <a:srgbClr val="FFFF00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SG">
              <a:solidFill>
                <a:schemeClr val="tx1"/>
              </a:solidFill>
            </a:endParaRPr>
          </a:p>
        </p:txBody>
      </p:sp>
      <p:sp>
        <p:nvSpPr>
          <p:cNvPr id="19" name="Rounded Rectangular Callout 18"/>
          <p:cNvSpPr/>
          <p:nvPr/>
        </p:nvSpPr>
        <p:spPr>
          <a:xfrm>
            <a:off x="2819400" y="923708"/>
            <a:ext cx="1981200" cy="761475"/>
          </a:xfrm>
          <a:prstGeom prst="wedgeRoundRectCallout">
            <a:avLst>
              <a:gd name="adj1" fmla="val -9609"/>
              <a:gd name="adj2" fmla="val -114832"/>
              <a:gd name="adj3" fmla="val 16667"/>
            </a:avLst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lIns="36000" tIns="36000" rIns="36000" bIns="36000" rtlCol="0" anchor="ctr">
            <a:spAutoFit/>
          </a:bodyPr>
          <a:lstStyle/>
          <a:p>
            <a:pPr algn="ctr"/>
            <a:r>
              <a:rPr lang="en-US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Next, create a </a:t>
            </a:r>
            <a:r>
              <a:rPr lang="en-US" sz="2000" dirty="0" smtClean="0">
                <a:solidFill>
                  <a:srgbClr val="FFFF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new session</a:t>
            </a:r>
            <a:endParaRPr lang="en-SG" sz="2000" dirty="0">
              <a:solidFill>
                <a:srgbClr val="FFFF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0" name="Flowchart: Extract 4"/>
          <p:cNvSpPr>
            <a:spLocks noChangeAspect="1"/>
          </p:cNvSpPr>
          <p:nvPr/>
        </p:nvSpPr>
        <p:spPr>
          <a:xfrm rot="20042488">
            <a:off x="4275488" y="548289"/>
            <a:ext cx="120505" cy="178712"/>
          </a:xfrm>
          <a:custGeom>
            <a:avLst/>
            <a:gdLst/>
            <a:ahLst/>
            <a:cxnLst/>
            <a:rect l="l" t="t" r="r" b="b"/>
            <a:pathLst>
              <a:path w="457618" h="678657">
                <a:moveTo>
                  <a:pt x="228809" y="0"/>
                </a:moveTo>
                <a:lnTo>
                  <a:pt x="457618" y="533400"/>
                </a:lnTo>
                <a:lnTo>
                  <a:pt x="283825" y="472061"/>
                </a:lnTo>
                <a:lnTo>
                  <a:pt x="283825" y="678657"/>
                </a:lnTo>
                <a:lnTo>
                  <a:pt x="173793" y="678657"/>
                </a:lnTo>
                <a:lnTo>
                  <a:pt x="173793" y="472061"/>
                </a:lnTo>
                <a:lnTo>
                  <a:pt x="0" y="533400"/>
                </a:lnTo>
                <a:close/>
              </a:path>
            </a:pathLst>
          </a:custGeom>
          <a:solidFill>
            <a:srgbClr val="FFFF00"/>
          </a:solidFill>
          <a:ln w="12700" cap="rnd">
            <a:solidFill>
              <a:schemeClr val="tx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SG"/>
          </a:p>
        </p:txBody>
      </p:sp>
      <p:pic>
        <p:nvPicPr>
          <p:cNvPr id="21" name="Picture 7" descr="C:\Users\dcsdcr\Downloads\ajax-loader (2)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8571" y="400874"/>
            <a:ext cx="158134" cy="1581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Rounded Rectangular Callout 21"/>
          <p:cNvSpPr/>
          <p:nvPr/>
        </p:nvSpPr>
        <p:spPr>
          <a:xfrm>
            <a:off x="838200" y="5485854"/>
            <a:ext cx="1981200" cy="761475"/>
          </a:xfrm>
          <a:prstGeom prst="wedgeRoundRectCallout">
            <a:avLst>
              <a:gd name="adj1" fmla="val -9609"/>
              <a:gd name="adj2" fmla="val -114832"/>
              <a:gd name="adj3" fmla="val 16667"/>
            </a:avLst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lIns="36000" tIns="36000" rIns="36000" bIns="36000" rtlCol="0" anchor="ctr">
            <a:spAutoFit/>
          </a:bodyPr>
          <a:lstStyle/>
          <a:p>
            <a:pPr algn="ctr"/>
            <a:r>
              <a:rPr lang="en-US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Students enrolled</a:t>
            </a:r>
            <a:endParaRPr lang="en-SG" sz="20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288869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3000">
        <p:fade/>
      </p:transition>
    </mc:Choice>
    <mc:Fallback>
      <p:transition spd="med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42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-4.07407E-6 L -0.04809 -0.04004 " pathEditMode="relative" rAng="0" ptsTypes="AA">
                                      <p:cBhvr>
                                        <p:cTn id="17" dur="7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13" y="-201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700"/>
                            </p:stCondLst>
                            <p:childTnLst>
                              <p:par>
                                <p:cTn id="19" presetID="53" presetClass="entr" presetSubtype="16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900"/>
                            </p:stCondLst>
                            <p:childTnLst>
                              <p:par>
                                <p:cTn id="25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7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600"/>
                            </p:stCondLst>
                            <p:childTnLst>
                              <p:par>
                                <p:cTn id="2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8" grpId="1" animBg="1"/>
      <p:bldP spid="19" grpId="0" animBg="1"/>
      <p:bldP spid="20" grpId="0" animBg="1"/>
      <p:bldP spid="20" grpId="1" animBg="1"/>
      <p:bldP spid="2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3281306" y="113144"/>
            <a:ext cx="81304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b="1" dirty="0" smtClean="0">
                <a:solidFill>
                  <a:srgbClr val="0070C0"/>
                </a:solidFill>
              </a:rPr>
              <a:t>Sessions</a:t>
            </a:r>
            <a:endParaRPr lang="en-SG" dirty="0">
              <a:solidFill>
                <a:srgbClr val="0070C0"/>
              </a:solidFill>
            </a:endParaRPr>
          </a:p>
        </p:txBody>
      </p:sp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1504987"/>
            <a:ext cx="8686800" cy="4210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Rounded Rectangular Callout 12"/>
          <p:cNvSpPr/>
          <p:nvPr/>
        </p:nvSpPr>
        <p:spPr>
          <a:xfrm>
            <a:off x="3505200" y="765393"/>
            <a:ext cx="2331973" cy="761475"/>
          </a:xfrm>
          <a:prstGeom prst="wedgeRoundRectCallout">
            <a:avLst>
              <a:gd name="adj1" fmla="val -13000"/>
              <a:gd name="adj2" fmla="val 123811"/>
              <a:gd name="adj3" fmla="val 16667"/>
            </a:avLst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lIns="36000" tIns="36000" rIns="36000" bIns="36000" rtlCol="0" anchor="ctr">
            <a:spAutoFit/>
          </a:bodyPr>
          <a:lstStyle/>
          <a:p>
            <a:r>
              <a:rPr lang="en-US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Choose from given </a:t>
            </a:r>
            <a:r>
              <a:rPr lang="en-US" sz="2000" dirty="0" smtClean="0">
                <a:solidFill>
                  <a:srgbClr val="FFFF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templates</a:t>
            </a:r>
            <a:endParaRPr lang="en-US" sz="2000" dirty="0" smtClean="0">
              <a:solidFill>
                <a:srgbClr val="FFFF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4" name="Rounded Rectangular Callout 13"/>
          <p:cNvSpPr/>
          <p:nvPr/>
        </p:nvSpPr>
        <p:spPr>
          <a:xfrm>
            <a:off x="6096000" y="778022"/>
            <a:ext cx="2331973" cy="761475"/>
          </a:xfrm>
          <a:prstGeom prst="wedgeRoundRectCallout">
            <a:avLst>
              <a:gd name="adj1" fmla="val -13000"/>
              <a:gd name="adj2" fmla="val 123811"/>
              <a:gd name="adj3" fmla="val 16667"/>
            </a:avLst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lIns="36000" tIns="36000" rIns="36000" bIns="36000" rtlCol="0" anchor="ctr">
            <a:spAutoFit/>
          </a:bodyPr>
          <a:lstStyle/>
          <a:p>
            <a:r>
              <a:rPr lang="en-US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Or </a:t>
            </a:r>
            <a:r>
              <a:rPr lang="en-US" sz="2000" dirty="0" smtClean="0">
                <a:solidFill>
                  <a:srgbClr val="FFFF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copy</a:t>
            </a:r>
            <a:r>
              <a:rPr lang="en-US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an existing session</a:t>
            </a:r>
            <a:endParaRPr lang="en-US" sz="2000" dirty="0" smtClean="0">
              <a:solidFill>
                <a:srgbClr val="FFFF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5" name="Flowchart: Extract 4"/>
          <p:cNvSpPr>
            <a:spLocks noChangeAspect="1"/>
          </p:cNvSpPr>
          <p:nvPr/>
        </p:nvSpPr>
        <p:spPr>
          <a:xfrm rot="20042488">
            <a:off x="4920768" y="4436959"/>
            <a:ext cx="120505" cy="178712"/>
          </a:xfrm>
          <a:custGeom>
            <a:avLst/>
            <a:gdLst/>
            <a:ahLst/>
            <a:cxnLst/>
            <a:rect l="l" t="t" r="r" b="b"/>
            <a:pathLst>
              <a:path w="457618" h="678657">
                <a:moveTo>
                  <a:pt x="228809" y="0"/>
                </a:moveTo>
                <a:lnTo>
                  <a:pt x="457618" y="533400"/>
                </a:lnTo>
                <a:lnTo>
                  <a:pt x="283825" y="472061"/>
                </a:lnTo>
                <a:lnTo>
                  <a:pt x="283825" y="678657"/>
                </a:lnTo>
                <a:lnTo>
                  <a:pt x="173793" y="678657"/>
                </a:lnTo>
                <a:lnTo>
                  <a:pt x="173793" y="472061"/>
                </a:lnTo>
                <a:lnTo>
                  <a:pt x="0" y="533400"/>
                </a:lnTo>
                <a:close/>
              </a:path>
            </a:pathLst>
          </a:custGeom>
          <a:solidFill>
            <a:srgbClr val="FFFF00"/>
          </a:solidFill>
          <a:ln w="12700" cap="rnd">
            <a:solidFill>
              <a:schemeClr val="tx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SG"/>
          </a:p>
        </p:txBody>
      </p:sp>
      <p:sp>
        <p:nvSpPr>
          <p:cNvPr id="16" name="Donut 15"/>
          <p:cNvSpPr/>
          <p:nvPr/>
        </p:nvSpPr>
        <p:spPr>
          <a:xfrm>
            <a:off x="4114800" y="4801154"/>
            <a:ext cx="1219200" cy="1219200"/>
          </a:xfrm>
          <a:prstGeom prst="donut">
            <a:avLst/>
          </a:prstGeom>
          <a:solidFill>
            <a:srgbClr val="FFFF00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SG">
              <a:solidFill>
                <a:schemeClr val="tx1"/>
              </a:solidFill>
            </a:endParaRPr>
          </a:p>
        </p:txBody>
      </p:sp>
      <p:pic>
        <p:nvPicPr>
          <p:cNvPr id="17" name="Picture 7" descr="C:\Users\dcsdcr\Downloads\ajax-loader (2)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3544" y="5430628"/>
            <a:ext cx="158134" cy="1581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012516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6000">
        <p:fade/>
      </p:transition>
    </mc:Choice>
    <mc:Fallback>
      <p:transition spd="med" advTm="6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" presetClass="entr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000"/>
                            </p:stCondLst>
                            <p:childTnLst>
                              <p:par>
                                <p:cTn id="16" presetID="42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4.76521E-7 L -0.02812 0.12885 " pathEditMode="relative" rAng="0" ptsTypes="AA">
                                      <p:cBhvr>
                                        <p:cTn id="17" dur="7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06" y="64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700"/>
                            </p:stCondLst>
                            <p:childTnLst>
                              <p:par>
                                <p:cTn id="19" presetID="53" presetClass="entr" presetSubtype="16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900"/>
                            </p:stCondLst>
                            <p:childTnLst>
                              <p:par>
                                <p:cTn id="25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7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600"/>
                            </p:stCondLst>
                            <p:childTnLst>
                              <p:par>
                                <p:cTn id="2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  <p:bldP spid="15" grpId="1" animBg="1"/>
      <p:bldP spid="16" grpId="0" animBg="1"/>
      <p:bldP spid="16" grpId="1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1066800"/>
            <a:ext cx="8534400" cy="5924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Rectangle 9"/>
          <p:cNvSpPr/>
          <p:nvPr/>
        </p:nvSpPr>
        <p:spPr>
          <a:xfrm>
            <a:off x="3281306" y="113144"/>
            <a:ext cx="81304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b="1" dirty="0" smtClean="0">
                <a:solidFill>
                  <a:srgbClr val="0070C0"/>
                </a:solidFill>
              </a:rPr>
              <a:t>Sessions</a:t>
            </a:r>
            <a:endParaRPr lang="en-SG" dirty="0">
              <a:solidFill>
                <a:srgbClr val="0070C0"/>
              </a:solidFill>
            </a:endParaRPr>
          </a:p>
        </p:txBody>
      </p:sp>
      <p:sp>
        <p:nvSpPr>
          <p:cNvPr id="14" name="Rounded Rectangular Callout 13"/>
          <p:cNvSpPr/>
          <p:nvPr/>
        </p:nvSpPr>
        <p:spPr>
          <a:xfrm>
            <a:off x="6400800" y="1853008"/>
            <a:ext cx="2103373" cy="761475"/>
          </a:xfrm>
          <a:prstGeom prst="wedgeRoundRectCallout">
            <a:avLst>
              <a:gd name="adj1" fmla="val 27004"/>
              <a:gd name="adj2" fmla="val -112716"/>
              <a:gd name="adj3" fmla="val 16667"/>
            </a:avLst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lIns="36000" tIns="36000" rIns="36000" bIns="36000" rtlCol="0" anchor="ctr">
            <a:spAutoFit/>
          </a:bodyPr>
          <a:lstStyle/>
          <a:p>
            <a:r>
              <a:rPr lang="en-US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You can </a:t>
            </a:r>
            <a:br>
              <a:rPr lang="en-US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en-US" sz="2000" dirty="0" smtClean="0">
                <a:solidFill>
                  <a:srgbClr val="FFFF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edit</a:t>
            </a:r>
            <a:r>
              <a:rPr lang="en-US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questions </a:t>
            </a:r>
            <a:endParaRPr lang="en-US" sz="2000" dirty="0" smtClean="0">
              <a:solidFill>
                <a:srgbClr val="FFFF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9" name="Flowchart: Extract 4"/>
          <p:cNvSpPr>
            <a:spLocks noChangeAspect="1"/>
          </p:cNvSpPr>
          <p:nvPr/>
        </p:nvSpPr>
        <p:spPr>
          <a:xfrm rot="20042488">
            <a:off x="8268290" y="397805"/>
            <a:ext cx="120505" cy="178712"/>
          </a:xfrm>
          <a:custGeom>
            <a:avLst/>
            <a:gdLst/>
            <a:ahLst/>
            <a:cxnLst/>
            <a:rect l="l" t="t" r="r" b="b"/>
            <a:pathLst>
              <a:path w="457618" h="678657">
                <a:moveTo>
                  <a:pt x="228809" y="0"/>
                </a:moveTo>
                <a:lnTo>
                  <a:pt x="457618" y="533400"/>
                </a:lnTo>
                <a:lnTo>
                  <a:pt x="283825" y="472061"/>
                </a:lnTo>
                <a:lnTo>
                  <a:pt x="283825" y="678657"/>
                </a:lnTo>
                <a:lnTo>
                  <a:pt x="173793" y="678657"/>
                </a:lnTo>
                <a:lnTo>
                  <a:pt x="173793" y="472061"/>
                </a:lnTo>
                <a:lnTo>
                  <a:pt x="0" y="533400"/>
                </a:lnTo>
                <a:close/>
              </a:path>
            </a:pathLst>
          </a:custGeom>
          <a:solidFill>
            <a:srgbClr val="FFFF00"/>
          </a:solidFill>
          <a:ln w="12700" cap="rnd">
            <a:solidFill>
              <a:schemeClr val="tx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SG"/>
          </a:p>
        </p:txBody>
      </p:sp>
      <p:sp>
        <p:nvSpPr>
          <p:cNvPr id="20" name="Donut 19"/>
          <p:cNvSpPr/>
          <p:nvPr/>
        </p:nvSpPr>
        <p:spPr>
          <a:xfrm>
            <a:off x="7462322" y="762000"/>
            <a:ext cx="1219200" cy="1219200"/>
          </a:xfrm>
          <a:prstGeom prst="donut">
            <a:avLst/>
          </a:prstGeom>
          <a:solidFill>
            <a:srgbClr val="FFFF00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SG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09766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3000">
        <p:fade/>
      </p:transition>
    </mc:Choice>
    <mc:Fallback>
      <p:transition spd="med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000"/>
                            </p:stCondLst>
                            <p:childTnLst>
                              <p:par>
                                <p:cTn id="8" presetID="42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4.76521E-7 L -0.02812 0.12885 " pathEditMode="relative" rAng="0" ptsTypes="AA">
                                      <p:cBhvr>
                                        <p:cTn id="9" dur="7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06" y="64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700"/>
                            </p:stCondLst>
                            <p:childTnLst>
                              <p:par>
                                <p:cTn id="11" presetID="53" presetClass="entr" presetSubtype="16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900"/>
                            </p:stCondLst>
                            <p:childTnLst>
                              <p:par>
                                <p:cTn id="17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7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19" grpId="1" animBg="1"/>
      <p:bldP spid="20" grpId="0" animBg="1"/>
      <p:bldP spid="20" grpId="1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3281306" y="113144"/>
            <a:ext cx="81304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b="1" dirty="0" smtClean="0">
                <a:solidFill>
                  <a:srgbClr val="0070C0"/>
                </a:solidFill>
              </a:rPr>
              <a:t>Sessions</a:t>
            </a:r>
            <a:endParaRPr lang="en-SG" dirty="0">
              <a:solidFill>
                <a:srgbClr val="0070C0"/>
              </a:solidFill>
            </a:endParaRPr>
          </a:p>
        </p:txBody>
      </p:sp>
      <p:sp>
        <p:nvSpPr>
          <p:cNvPr id="14" name="Rounded Rectangular Callout 13"/>
          <p:cNvSpPr/>
          <p:nvPr/>
        </p:nvSpPr>
        <p:spPr>
          <a:xfrm>
            <a:off x="6400800" y="1551601"/>
            <a:ext cx="2103373" cy="761475"/>
          </a:xfrm>
          <a:prstGeom prst="wedgeRoundRectCallout">
            <a:avLst>
              <a:gd name="adj1" fmla="val 27004"/>
              <a:gd name="adj2" fmla="val -112716"/>
              <a:gd name="adj3" fmla="val 16667"/>
            </a:avLst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lIns="36000" tIns="36000" rIns="36000" bIns="36000" rtlCol="0" anchor="ctr">
            <a:spAutoFit/>
          </a:bodyPr>
          <a:lstStyle/>
          <a:p>
            <a:r>
              <a:rPr lang="en-US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You can </a:t>
            </a:r>
            <a:br>
              <a:rPr lang="en-US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en-US" sz="2000" dirty="0" smtClean="0">
                <a:solidFill>
                  <a:srgbClr val="FFFF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edit</a:t>
            </a:r>
            <a:r>
              <a:rPr lang="en-US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questions </a:t>
            </a:r>
            <a:endParaRPr lang="en-US" sz="2000" dirty="0" smtClean="0">
              <a:solidFill>
                <a:srgbClr val="FFFF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1" y="1041963"/>
            <a:ext cx="8534400" cy="4139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"/>
          <p:cNvSpPr/>
          <p:nvPr/>
        </p:nvSpPr>
        <p:spPr>
          <a:xfrm>
            <a:off x="304800" y="2354640"/>
            <a:ext cx="1143000" cy="304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SG"/>
          </a:p>
        </p:txBody>
      </p:sp>
      <p:sp>
        <p:nvSpPr>
          <p:cNvPr id="3" name="Rounded Rectangle 2"/>
          <p:cNvSpPr/>
          <p:nvPr/>
        </p:nvSpPr>
        <p:spPr>
          <a:xfrm>
            <a:off x="609600" y="2057400"/>
            <a:ext cx="7848600" cy="449640"/>
          </a:xfrm>
          <a:prstGeom prst="roundRect">
            <a:avLst/>
          </a:prstGeom>
          <a:solidFill>
            <a:srgbClr val="AAAAAA">
              <a:alpha val="30000"/>
            </a:srgbClr>
          </a:solidFill>
          <a:ln w="25400" cap="flat" cmpd="sng" algn="ctr">
            <a:solidFill>
              <a:srgbClr val="000000"/>
            </a:solidFill>
            <a:prstDash val="solid"/>
          </a:ln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24017615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1000">
        <p:fade/>
      </p:transition>
    </mc:Choice>
    <mc:Fallback>
      <p:transition spd="med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PTLabsSpotlight20140728152153443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3281306" y="113144"/>
            <a:ext cx="81304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b="1" dirty="0" smtClean="0">
                <a:solidFill>
                  <a:srgbClr val="0070C0"/>
                </a:solidFill>
              </a:rPr>
              <a:t>Sessions</a:t>
            </a:r>
            <a:endParaRPr lang="en-SG" dirty="0">
              <a:solidFill>
                <a:srgbClr val="0070C0"/>
              </a:solidFill>
            </a:endParaRPr>
          </a:p>
        </p:txBody>
      </p:sp>
      <p:sp>
        <p:nvSpPr>
          <p:cNvPr id="14" name="Rounded Rectangular Callout 13"/>
          <p:cNvSpPr/>
          <p:nvPr/>
        </p:nvSpPr>
        <p:spPr>
          <a:xfrm>
            <a:off x="6400800" y="1551601"/>
            <a:ext cx="2103373" cy="761475"/>
          </a:xfrm>
          <a:prstGeom prst="wedgeRoundRectCallout">
            <a:avLst>
              <a:gd name="adj1" fmla="val 27004"/>
              <a:gd name="adj2" fmla="val -112716"/>
              <a:gd name="adj3" fmla="val 16667"/>
            </a:avLst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lIns="36000" tIns="36000" rIns="36000" bIns="36000" rtlCol="0" anchor="ctr">
            <a:spAutoFit/>
          </a:bodyPr>
          <a:lstStyle/>
          <a:p>
            <a:r>
              <a:rPr lang="en-US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You can </a:t>
            </a:r>
            <a:br>
              <a:rPr lang="en-US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en-US" sz="2000" dirty="0" smtClean="0">
                <a:solidFill>
                  <a:srgbClr val="FFFF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edit</a:t>
            </a:r>
            <a:r>
              <a:rPr lang="en-US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questions </a:t>
            </a:r>
            <a:endParaRPr lang="en-US" sz="2000" dirty="0" smtClean="0">
              <a:solidFill>
                <a:srgbClr val="FFFF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1" y="1041963"/>
            <a:ext cx="8534400" cy="4139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"/>
          <p:cNvSpPr/>
          <p:nvPr/>
        </p:nvSpPr>
        <p:spPr>
          <a:xfrm>
            <a:off x="304800" y="2354640"/>
            <a:ext cx="1143000" cy="304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SG"/>
          </a:p>
        </p:txBody>
      </p:sp>
      <p:pic>
        <p:nvPicPr>
          <p:cNvPr id="8" name="SpotlightShapea56c8d0e-435e-4456-a8ca-5a18e8562ee8" hidden="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012" y="2059970"/>
            <a:ext cx="7851776" cy="444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SpotlightShape1_rendered"/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7000" y="-127000"/>
            <a:ext cx="9401176" cy="7115176"/>
          </a:xfrm>
          <a:prstGeom prst="rect">
            <a:avLst/>
          </a:prstGeom>
        </p:spPr>
      </p:pic>
      <p:pic>
        <p:nvPicPr>
          <p:cNvPr id="4" name="PPIndicator201407281521535801"/>
          <p:cNvPicPr>
            <a:picLocks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00" y="0"/>
            <a:ext cx="1524000" cy="1066800"/>
          </a:xfrm>
          <a:prstGeom prst="rect">
            <a:avLst/>
          </a:prstGeom>
        </p:spPr>
      </p:pic>
      <p:sp>
        <p:nvSpPr>
          <p:cNvPr id="7" name="Freeform 6"/>
          <p:cNvSpPr/>
          <p:nvPr/>
        </p:nvSpPr>
        <p:spPr>
          <a:xfrm>
            <a:off x="378691" y="2373745"/>
            <a:ext cx="3020291" cy="452582"/>
          </a:xfrm>
          <a:custGeom>
            <a:avLst/>
            <a:gdLst>
              <a:gd name="connsiteX0" fmla="*/ 1625600 w 3020291"/>
              <a:gd name="connsiteY0" fmla="*/ 0 h 452582"/>
              <a:gd name="connsiteX1" fmla="*/ 2706254 w 3020291"/>
              <a:gd name="connsiteY1" fmla="*/ 0 h 452582"/>
              <a:gd name="connsiteX2" fmla="*/ 3020291 w 3020291"/>
              <a:gd name="connsiteY2" fmla="*/ 452582 h 452582"/>
              <a:gd name="connsiteX3" fmla="*/ 0 w 3020291"/>
              <a:gd name="connsiteY3" fmla="*/ 452582 h 452582"/>
              <a:gd name="connsiteX4" fmla="*/ 1625600 w 3020291"/>
              <a:gd name="connsiteY4" fmla="*/ 0 h 4525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20291" h="452582">
                <a:moveTo>
                  <a:pt x="1625600" y="0"/>
                </a:moveTo>
                <a:lnTo>
                  <a:pt x="2706254" y="0"/>
                </a:lnTo>
                <a:lnTo>
                  <a:pt x="3020291" y="452582"/>
                </a:lnTo>
                <a:lnTo>
                  <a:pt x="0" y="452582"/>
                </a:lnTo>
                <a:lnTo>
                  <a:pt x="1625600" y="0"/>
                </a:lnTo>
                <a:close/>
              </a:path>
            </a:pathLst>
          </a:custGeom>
          <a:solidFill>
            <a:srgbClr val="FFFF99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SG"/>
          </a:p>
        </p:txBody>
      </p:sp>
      <p:sp>
        <p:nvSpPr>
          <p:cNvPr id="9" name="Freeform 8"/>
          <p:cNvSpPr/>
          <p:nvPr/>
        </p:nvSpPr>
        <p:spPr>
          <a:xfrm>
            <a:off x="4082473" y="2364509"/>
            <a:ext cx="4886036" cy="452582"/>
          </a:xfrm>
          <a:custGeom>
            <a:avLst/>
            <a:gdLst>
              <a:gd name="connsiteX0" fmla="*/ 3537527 w 4886036"/>
              <a:gd name="connsiteY0" fmla="*/ 0 h 452582"/>
              <a:gd name="connsiteX1" fmla="*/ 1967345 w 4886036"/>
              <a:gd name="connsiteY1" fmla="*/ 0 h 452582"/>
              <a:gd name="connsiteX2" fmla="*/ 0 w 4886036"/>
              <a:gd name="connsiteY2" fmla="*/ 452582 h 452582"/>
              <a:gd name="connsiteX3" fmla="*/ 4886036 w 4886036"/>
              <a:gd name="connsiteY3" fmla="*/ 452582 h 452582"/>
              <a:gd name="connsiteX4" fmla="*/ 3537527 w 4886036"/>
              <a:gd name="connsiteY4" fmla="*/ 0 h 4525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86036" h="452582">
                <a:moveTo>
                  <a:pt x="3537527" y="0"/>
                </a:moveTo>
                <a:lnTo>
                  <a:pt x="1967345" y="0"/>
                </a:lnTo>
                <a:lnTo>
                  <a:pt x="0" y="452582"/>
                </a:lnTo>
                <a:lnTo>
                  <a:pt x="4886036" y="452582"/>
                </a:lnTo>
                <a:lnTo>
                  <a:pt x="3537527" y="0"/>
                </a:lnTo>
                <a:close/>
              </a:path>
            </a:pathLst>
          </a:custGeom>
          <a:solidFill>
            <a:srgbClr val="FFFF99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SG"/>
          </a:p>
        </p:txBody>
      </p:sp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6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2819400"/>
            <a:ext cx="3024331" cy="1307819"/>
          </a:xfrm>
          <a:prstGeom prst="rect">
            <a:avLst/>
          </a:prstGeom>
          <a:noFill/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9" name="Picture 5"/>
          <p:cNvPicPr>
            <a:picLocks noChangeAspect="1" noChangeArrowheads="1"/>
          </p:cNvPicPr>
          <p:nvPr/>
        </p:nvPicPr>
        <p:blipFill>
          <a:blip r:embed="rId7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89598" y="2819400"/>
            <a:ext cx="4875640" cy="2302885"/>
          </a:xfrm>
          <a:prstGeom prst="rect">
            <a:avLst/>
          </a:prstGeom>
          <a:noFill/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Rounded Rectangular Callout 16"/>
          <p:cNvSpPr/>
          <p:nvPr/>
        </p:nvSpPr>
        <p:spPr>
          <a:xfrm>
            <a:off x="1482436" y="5715000"/>
            <a:ext cx="2670142" cy="761475"/>
          </a:xfrm>
          <a:prstGeom prst="wedgeRoundRectCallout">
            <a:avLst>
              <a:gd name="adj1" fmla="val 29908"/>
              <a:gd name="adj2" fmla="val -114582"/>
              <a:gd name="adj3" fmla="val 16667"/>
            </a:avLst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lIns="36000" tIns="36000" rIns="36000" bIns="36000" rtlCol="0" anchor="ctr">
            <a:spAutoFit/>
          </a:bodyPr>
          <a:lstStyle/>
          <a:p>
            <a:pPr algn="ctr"/>
            <a:r>
              <a:rPr lang="en-US" sz="2000" dirty="0" smtClean="0">
                <a:solidFill>
                  <a:srgbClr val="FFFF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Many feedback paths </a:t>
            </a:r>
            <a:r>
              <a:rPr lang="en-US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available</a:t>
            </a:r>
            <a:endParaRPr lang="en-SG" sz="20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cxnSp>
        <p:nvCxnSpPr>
          <p:cNvPr id="18" name="Straight Arrow Connector 17"/>
          <p:cNvCxnSpPr/>
          <p:nvPr/>
        </p:nvCxnSpPr>
        <p:spPr>
          <a:xfrm>
            <a:off x="3405331" y="2971800"/>
            <a:ext cx="614967" cy="1898285"/>
          </a:xfrm>
          <a:prstGeom prst="straightConnector1">
            <a:avLst/>
          </a:prstGeom>
          <a:ln w="28575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/>
          <p:nvPr/>
        </p:nvCxnSpPr>
        <p:spPr>
          <a:xfrm flipV="1">
            <a:off x="3450245" y="3150398"/>
            <a:ext cx="570053" cy="623336"/>
          </a:xfrm>
          <a:prstGeom prst="straightConnector1">
            <a:avLst/>
          </a:prstGeom>
          <a:ln w="28575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/>
          <p:cNvCxnSpPr/>
          <p:nvPr/>
        </p:nvCxnSpPr>
        <p:spPr>
          <a:xfrm flipV="1">
            <a:off x="3450245" y="3150398"/>
            <a:ext cx="570053" cy="623336"/>
          </a:xfrm>
          <a:prstGeom prst="straightConnector1">
            <a:avLst/>
          </a:prstGeom>
          <a:ln w="28575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/>
          <p:cNvCxnSpPr/>
          <p:nvPr/>
        </p:nvCxnSpPr>
        <p:spPr>
          <a:xfrm flipV="1">
            <a:off x="3450245" y="3952236"/>
            <a:ext cx="570053" cy="1"/>
          </a:xfrm>
          <a:prstGeom prst="straightConnector1">
            <a:avLst/>
          </a:prstGeom>
          <a:ln w="28575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/>
          <p:nvPr/>
        </p:nvCxnSpPr>
        <p:spPr>
          <a:xfrm>
            <a:off x="3450245" y="3529869"/>
            <a:ext cx="570053" cy="1391479"/>
          </a:xfrm>
          <a:prstGeom prst="straightConnector1">
            <a:avLst/>
          </a:prstGeom>
          <a:ln w="28575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/>
          <p:nvPr/>
        </p:nvCxnSpPr>
        <p:spPr>
          <a:xfrm>
            <a:off x="3450245" y="3360121"/>
            <a:ext cx="570053" cy="189098"/>
          </a:xfrm>
          <a:prstGeom prst="straightConnector1">
            <a:avLst/>
          </a:prstGeom>
          <a:ln w="28575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/>
          <p:cNvCxnSpPr/>
          <p:nvPr/>
        </p:nvCxnSpPr>
        <p:spPr>
          <a:xfrm>
            <a:off x="3450245" y="3719481"/>
            <a:ext cx="570053" cy="0"/>
          </a:xfrm>
          <a:prstGeom prst="straightConnector1">
            <a:avLst/>
          </a:prstGeom>
          <a:ln w="28575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/>
          <p:nvPr/>
        </p:nvCxnSpPr>
        <p:spPr>
          <a:xfrm flipV="1">
            <a:off x="3405331" y="3360122"/>
            <a:ext cx="614967" cy="678478"/>
          </a:xfrm>
          <a:prstGeom prst="straightConnector1">
            <a:avLst/>
          </a:prstGeom>
          <a:ln w="28575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/>
          <p:cNvCxnSpPr/>
          <p:nvPr/>
        </p:nvCxnSpPr>
        <p:spPr>
          <a:xfrm flipV="1">
            <a:off x="3405331" y="3029169"/>
            <a:ext cx="614967" cy="1009431"/>
          </a:xfrm>
          <a:prstGeom prst="straightConnector1">
            <a:avLst/>
          </a:prstGeom>
          <a:ln w="28575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/>
          <p:cNvCxnSpPr/>
          <p:nvPr/>
        </p:nvCxnSpPr>
        <p:spPr>
          <a:xfrm>
            <a:off x="3450245" y="3589785"/>
            <a:ext cx="570053" cy="683364"/>
          </a:xfrm>
          <a:prstGeom prst="straightConnector1">
            <a:avLst/>
          </a:prstGeom>
          <a:ln w="28575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643465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6000">
        <p:fade/>
      </p:transition>
    </mc:Choice>
    <mc:Fallback>
      <p:transition spd="med" advTm="6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1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1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1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600"/>
                            </p:stCondLst>
                            <p:childTnLst>
                              <p:par>
                                <p:cTn id="3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1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700"/>
                            </p:stCondLst>
                            <p:childTnLst>
                              <p:par>
                                <p:cTn id="4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1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800"/>
                            </p:stCondLst>
                            <p:childTnLst>
                              <p:par>
                                <p:cTn id="4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1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900"/>
                            </p:stCondLst>
                            <p:childTnLst>
                              <p:par>
                                <p:cTn id="4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1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000"/>
                            </p:stCondLst>
                            <p:childTnLst>
                              <p:par>
                                <p:cTn id="5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1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100"/>
                            </p:stCondLst>
                            <p:childTnLst>
                              <p:par>
                                <p:cTn id="5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1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3200"/>
                            </p:stCondLst>
                            <p:childTnLst>
                              <p:par>
                                <p:cTn id="6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1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3300"/>
                            </p:stCondLst>
                            <p:childTnLst>
                              <p:par>
                                <p:cTn id="6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1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1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3281306" y="113144"/>
            <a:ext cx="81304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b="1" dirty="0" smtClean="0">
                <a:solidFill>
                  <a:srgbClr val="0070C0"/>
                </a:solidFill>
              </a:rPr>
              <a:t>Sessions</a:t>
            </a:r>
            <a:endParaRPr lang="en-SG" dirty="0">
              <a:solidFill>
                <a:srgbClr val="0070C0"/>
              </a:solidFill>
            </a:endParaRPr>
          </a:p>
        </p:txBody>
      </p:sp>
      <p:sp>
        <p:nvSpPr>
          <p:cNvPr id="14" name="Rounded Rectangular Callout 13"/>
          <p:cNvSpPr/>
          <p:nvPr/>
        </p:nvSpPr>
        <p:spPr>
          <a:xfrm>
            <a:off x="6400800" y="1551601"/>
            <a:ext cx="2103373" cy="761475"/>
          </a:xfrm>
          <a:prstGeom prst="wedgeRoundRectCallout">
            <a:avLst>
              <a:gd name="adj1" fmla="val 27004"/>
              <a:gd name="adj2" fmla="val -112716"/>
              <a:gd name="adj3" fmla="val 16667"/>
            </a:avLst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lIns="36000" tIns="36000" rIns="36000" bIns="36000" rtlCol="0" anchor="ctr">
            <a:spAutoFit/>
          </a:bodyPr>
          <a:lstStyle/>
          <a:p>
            <a:r>
              <a:rPr lang="en-US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You can </a:t>
            </a:r>
            <a:br>
              <a:rPr lang="en-US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en-US" sz="2000" dirty="0" smtClean="0">
                <a:solidFill>
                  <a:srgbClr val="FFFF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edit</a:t>
            </a:r>
            <a:r>
              <a:rPr lang="en-US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questions </a:t>
            </a:r>
            <a:endParaRPr lang="en-US" sz="2000" dirty="0" smtClean="0">
              <a:solidFill>
                <a:srgbClr val="FFFF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1" y="1041963"/>
            <a:ext cx="8534400" cy="4139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"/>
          <p:cNvSpPr/>
          <p:nvPr/>
        </p:nvSpPr>
        <p:spPr>
          <a:xfrm>
            <a:off x="304800" y="2354640"/>
            <a:ext cx="1143000" cy="304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SG"/>
          </a:p>
        </p:txBody>
      </p:sp>
      <p:sp>
        <p:nvSpPr>
          <p:cNvPr id="4" name="Rounded Rectangle 3"/>
          <p:cNvSpPr/>
          <p:nvPr/>
        </p:nvSpPr>
        <p:spPr>
          <a:xfrm>
            <a:off x="304800" y="2743200"/>
            <a:ext cx="8199373" cy="1828800"/>
          </a:xfrm>
          <a:prstGeom prst="roundRect">
            <a:avLst>
              <a:gd name="adj" fmla="val 5944"/>
            </a:avLst>
          </a:prstGeom>
          <a:solidFill>
            <a:srgbClr val="AAAAAA">
              <a:alpha val="30000"/>
            </a:srgbClr>
          </a:solidFill>
          <a:ln w="25400" cap="flat" cmpd="sng" algn="ctr">
            <a:solidFill>
              <a:srgbClr val="000000"/>
            </a:solidFill>
            <a:prstDash val="solid"/>
          </a:ln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41288761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1000">
        <p:fade/>
      </p:transition>
    </mc:Choice>
    <mc:Fallback>
      <p:transition spd="med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Overview of TEAMMATES - anonymous peer feedback and confidential peer evaluation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0952" y="1600200"/>
            <a:ext cx="8730744" cy="3505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530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7448"/>
          <a:stretch/>
        </p:blipFill>
        <p:spPr bwMode="auto">
          <a:xfrm>
            <a:off x="0" y="-76200"/>
            <a:ext cx="9143999" cy="7293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Rectangle 8"/>
          <p:cNvSpPr/>
          <p:nvPr/>
        </p:nvSpPr>
        <p:spPr>
          <a:xfrm>
            <a:off x="0" y="309951"/>
            <a:ext cx="9144000" cy="223448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SG"/>
          </a:p>
        </p:txBody>
      </p:sp>
      <p:sp>
        <p:nvSpPr>
          <p:cNvPr id="4" name="Flowchart: Extract 4"/>
          <p:cNvSpPr>
            <a:spLocks noChangeAspect="1"/>
          </p:cNvSpPr>
          <p:nvPr/>
        </p:nvSpPr>
        <p:spPr>
          <a:xfrm rot="20042488">
            <a:off x="5214635" y="1236559"/>
            <a:ext cx="120505" cy="178712"/>
          </a:xfrm>
          <a:custGeom>
            <a:avLst/>
            <a:gdLst/>
            <a:ahLst/>
            <a:cxnLst/>
            <a:rect l="l" t="t" r="r" b="b"/>
            <a:pathLst>
              <a:path w="457618" h="678657">
                <a:moveTo>
                  <a:pt x="228809" y="0"/>
                </a:moveTo>
                <a:lnTo>
                  <a:pt x="457618" y="533400"/>
                </a:lnTo>
                <a:lnTo>
                  <a:pt x="283825" y="472061"/>
                </a:lnTo>
                <a:lnTo>
                  <a:pt x="283825" y="678657"/>
                </a:lnTo>
                <a:lnTo>
                  <a:pt x="173793" y="678657"/>
                </a:lnTo>
                <a:lnTo>
                  <a:pt x="173793" y="472061"/>
                </a:lnTo>
                <a:lnTo>
                  <a:pt x="0" y="533400"/>
                </a:lnTo>
                <a:close/>
              </a:path>
            </a:pathLst>
          </a:custGeom>
          <a:solidFill>
            <a:srgbClr val="FFFF00"/>
          </a:solidFill>
          <a:ln w="12700" cap="rnd">
            <a:solidFill>
              <a:schemeClr val="tx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SG"/>
          </a:p>
        </p:txBody>
      </p:sp>
      <p:sp>
        <p:nvSpPr>
          <p:cNvPr id="5" name="Donut 4"/>
          <p:cNvSpPr/>
          <p:nvPr/>
        </p:nvSpPr>
        <p:spPr>
          <a:xfrm>
            <a:off x="7391400" y="-370115"/>
            <a:ext cx="1219200" cy="1219200"/>
          </a:xfrm>
          <a:prstGeom prst="donut">
            <a:avLst/>
          </a:prstGeom>
          <a:solidFill>
            <a:srgbClr val="FFFF00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SG">
              <a:solidFill>
                <a:schemeClr val="tx1"/>
              </a:solidFill>
            </a:endParaRPr>
          </a:p>
        </p:txBody>
      </p:sp>
      <p:pic>
        <p:nvPicPr>
          <p:cNvPr id="6" name="Picture 7" descr="C:\Users\dcsdcr\Downloads\ajax-loader (2)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24800" y="309951"/>
            <a:ext cx="158134" cy="1581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Isosceles Triangle 9"/>
          <p:cNvSpPr/>
          <p:nvPr/>
        </p:nvSpPr>
        <p:spPr>
          <a:xfrm>
            <a:off x="1804852" y="451939"/>
            <a:ext cx="152400" cy="104481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SG"/>
          </a:p>
        </p:txBody>
      </p:sp>
      <p:sp>
        <p:nvSpPr>
          <p:cNvPr id="11" name="TextBox 10" descr="Down:  Video Tour"/>
          <p:cNvSpPr txBox="1"/>
          <p:nvPr/>
        </p:nvSpPr>
        <p:spPr>
          <a:xfrm>
            <a:off x="2247931" y="5352435"/>
            <a:ext cx="4648200" cy="693371"/>
          </a:xfrm>
          <a:prstGeom prst="wedgeRoundRectCallout">
            <a:avLst>
              <a:gd name="adj1" fmla="val -20833"/>
              <a:gd name="adj2" fmla="val 91806"/>
              <a:gd name="adj3" fmla="val 16667"/>
            </a:avLst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lIns="36000" tIns="36000" rIns="36000" bIns="36000" rtlCol="0" anchor="ctr">
            <a:spAutoFit/>
          </a:bodyPr>
          <a:lstStyle>
            <a:defPPr>
              <a:defRPr lang="en-US"/>
            </a:defPPr>
            <a:lvl1pPr algn="ctr">
              <a:defRPr sz="2000">
                <a:solidFill>
                  <a:schemeClr val="lt1"/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en-US" sz="3600" b="1" dirty="0" smtClean="0"/>
              <a:t>Video Tour</a:t>
            </a:r>
            <a:endParaRPr lang="en-SG" sz="3600" b="1" dirty="0"/>
          </a:p>
        </p:txBody>
      </p:sp>
      <p:sp>
        <p:nvSpPr>
          <p:cNvPr id="2" name="Rectangle 1"/>
          <p:cNvSpPr/>
          <p:nvPr/>
        </p:nvSpPr>
        <p:spPr>
          <a:xfrm>
            <a:off x="381000" y="1066800"/>
            <a:ext cx="82296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SG" b="1" dirty="0">
                <a:solidFill>
                  <a:srgbClr val="FF6600"/>
                </a:solidFill>
              </a:rPr>
              <a:t>Student peer evaluations/feedback, </a:t>
            </a:r>
            <a:r>
              <a:rPr lang="en-SG" b="1" dirty="0" smtClean="0">
                <a:solidFill>
                  <a:srgbClr val="FF6600"/>
                </a:solidFill>
              </a:rPr>
              <a:t>shareable </a:t>
            </a:r>
            <a:r>
              <a:rPr lang="en-SG" b="1" dirty="0">
                <a:solidFill>
                  <a:srgbClr val="FF6600"/>
                </a:solidFill>
              </a:rPr>
              <a:t>instructor comments, and more...</a:t>
            </a:r>
            <a:endParaRPr lang="en-SG" b="1" dirty="0">
              <a:solidFill>
                <a:srgbClr val="FF6600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14447412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2000">
        <p:fade/>
      </p:transition>
    </mc:Choice>
    <mc:Fallback xmlns="">
      <p:transition spd="med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42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-2.90308E-6 L 0.28976 -0.15984 " pathEditMode="relative" rAng="0" ptsTypes="AA">
                                      <p:cBhvr>
                                        <p:cTn id="9" dur="7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479" y="-800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200"/>
                            </p:stCondLst>
                            <p:childTnLst>
                              <p:par>
                                <p:cTn id="11" presetID="53" presetClass="entr" presetSubtype="16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400"/>
                            </p:stCondLst>
                            <p:childTnLst>
                              <p:par>
                                <p:cTn id="17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7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100"/>
                            </p:stCondLst>
                            <p:childTnLst>
                              <p:par>
                                <p:cTn id="2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5" grpId="0" animBg="1"/>
      <p:bldP spid="5" grpId="1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PTLabsSpotlight2014072815350297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3281306" y="113144"/>
            <a:ext cx="81304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b="1" dirty="0" smtClean="0">
                <a:solidFill>
                  <a:srgbClr val="0070C0"/>
                </a:solidFill>
              </a:rPr>
              <a:t>Sessions</a:t>
            </a:r>
            <a:endParaRPr lang="en-SG" dirty="0">
              <a:solidFill>
                <a:srgbClr val="0070C0"/>
              </a:solidFill>
            </a:endParaRPr>
          </a:p>
        </p:txBody>
      </p:sp>
      <p:sp>
        <p:nvSpPr>
          <p:cNvPr id="14" name="Rounded Rectangular Callout 13"/>
          <p:cNvSpPr/>
          <p:nvPr/>
        </p:nvSpPr>
        <p:spPr>
          <a:xfrm>
            <a:off x="6400800" y="1551601"/>
            <a:ext cx="2103373" cy="761475"/>
          </a:xfrm>
          <a:prstGeom prst="wedgeRoundRectCallout">
            <a:avLst>
              <a:gd name="adj1" fmla="val 27004"/>
              <a:gd name="adj2" fmla="val -112716"/>
              <a:gd name="adj3" fmla="val 16667"/>
            </a:avLst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lIns="36000" tIns="36000" rIns="36000" bIns="36000" rtlCol="0" anchor="ctr">
            <a:spAutoFit/>
          </a:bodyPr>
          <a:lstStyle/>
          <a:p>
            <a:r>
              <a:rPr lang="en-US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You can </a:t>
            </a:r>
            <a:br>
              <a:rPr lang="en-US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en-US" sz="2000" dirty="0" smtClean="0">
                <a:solidFill>
                  <a:srgbClr val="FFFF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edit</a:t>
            </a:r>
            <a:r>
              <a:rPr lang="en-US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questions </a:t>
            </a:r>
            <a:endParaRPr lang="en-US" sz="2000" dirty="0" smtClean="0">
              <a:solidFill>
                <a:srgbClr val="FFFF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1" y="1041963"/>
            <a:ext cx="8534400" cy="4139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"/>
          <p:cNvSpPr/>
          <p:nvPr/>
        </p:nvSpPr>
        <p:spPr>
          <a:xfrm>
            <a:off x="304800" y="2354640"/>
            <a:ext cx="1143000" cy="304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SG"/>
          </a:p>
        </p:txBody>
      </p:sp>
      <p:pic>
        <p:nvPicPr>
          <p:cNvPr id="8" name="SpotlightShapeb0e7394f-b3cd-4780-bf8a-c5a2455a20c9" hidden="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767" y="2743200"/>
            <a:ext cx="8199438" cy="1828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SpotlightShape1_rendered"/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7000" y="-127000"/>
            <a:ext cx="9401176" cy="7115176"/>
          </a:xfrm>
          <a:prstGeom prst="rect">
            <a:avLst/>
          </a:prstGeom>
        </p:spPr>
      </p:pic>
      <p:pic>
        <p:nvPicPr>
          <p:cNvPr id="3" name="PPIndicator201407281535030041"/>
          <p:cNvPicPr>
            <a:picLocks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00" y="0"/>
            <a:ext cx="1524000" cy="1066800"/>
          </a:xfrm>
          <a:prstGeom prst="rect">
            <a:avLst/>
          </a:prstGeom>
        </p:spPr>
      </p:pic>
      <p:sp>
        <p:nvSpPr>
          <p:cNvPr id="13" name="Rounded Rectangular Callout 12"/>
          <p:cNvSpPr/>
          <p:nvPr/>
        </p:nvSpPr>
        <p:spPr>
          <a:xfrm>
            <a:off x="1964707" y="4800862"/>
            <a:ext cx="3159166" cy="761475"/>
          </a:xfrm>
          <a:prstGeom prst="wedgeRoundRectCallout">
            <a:avLst>
              <a:gd name="adj1" fmla="val 21285"/>
              <a:gd name="adj2" fmla="val -96845"/>
              <a:gd name="adj3" fmla="val 16667"/>
            </a:avLst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lIns="36000" tIns="36000" rIns="36000" bIns="36000" rtlCol="0" anchor="ctr">
            <a:spAutoFit/>
          </a:bodyPr>
          <a:lstStyle/>
          <a:p>
            <a:pPr algn="ctr"/>
            <a:r>
              <a:rPr lang="en-US" sz="2000" dirty="0" smtClean="0">
                <a:solidFill>
                  <a:srgbClr val="FFFF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Visibility levels </a:t>
            </a:r>
            <a:r>
              <a:rPr lang="en-US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can be set for each question</a:t>
            </a:r>
            <a:endParaRPr lang="en-SG" sz="20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911910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4000">
        <p:fade/>
      </p:transition>
    </mc:Choice>
    <mc:Fallback>
      <p:transition spd="med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3281306" y="113144"/>
            <a:ext cx="81304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b="1" dirty="0" smtClean="0">
                <a:solidFill>
                  <a:srgbClr val="0070C0"/>
                </a:solidFill>
              </a:rPr>
              <a:t>Sessions</a:t>
            </a:r>
            <a:endParaRPr lang="en-SG" dirty="0">
              <a:solidFill>
                <a:srgbClr val="0070C0"/>
              </a:solidFill>
            </a:endParaRPr>
          </a:p>
        </p:txBody>
      </p:sp>
      <p:pic>
        <p:nvPicPr>
          <p:cNvPr id="8" name="SpotlightShapeb0e7394f-b3cd-4780-bf8a-c5a2455a20c9" hidden="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767" y="2743200"/>
            <a:ext cx="8199438" cy="1828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4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111"/>
          <a:stretch/>
        </p:blipFill>
        <p:spPr bwMode="auto">
          <a:xfrm>
            <a:off x="228600" y="2060787"/>
            <a:ext cx="8367298" cy="1825413"/>
          </a:xfrm>
          <a:prstGeom prst="rect">
            <a:avLst/>
          </a:prstGeom>
          <a:noFill/>
          <a:ln w="9525">
            <a:solidFill>
              <a:schemeClr val="bg1">
                <a:lumMod val="85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11" name="Rounded Rectangular Callout 10"/>
          <p:cNvSpPr/>
          <p:nvPr/>
        </p:nvSpPr>
        <p:spPr>
          <a:xfrm>
            <a:off x="5868717" y="888445"/>
            <a:ext cx="2435408" cy="761475"/>
          </a:xfrm>
          <a:prstGeom prst="wedgeRoundRectCallout">
            <a:avLst>
              <a:gd name="adj1" fmla="val -17436"/>
              <a:gd name="adj2" fmla="val 147616"/>
              <a:gd name="adj3" fmla="val 16667"/>
            </a:avLst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lIns="36000" tIns="36000" rIns="36000" bIns="36000" rtlCol="0" anchor="ctr">
            <a:spAutoFit/>
          </a:bodyPr>
          <a:lstStyle/>
          <a:p>
            <a:pPr algn="ctr"/>
            <a:r>
              <a:rPr lang="en-US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At the session opening time …</a:t>
            </a:r>
            <a:endParaRPr lang="en-SG" sz="20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30652" y="2526713"/>
            <a:ext cx="954243" cy="379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084447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3000">
        <p:fade/>
      </p:transition>
    </mc:Choice>
    <mc:Fallback>
      <p:transition spd="med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743200" y="3124200"/>
            <a:ext cx="4191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 smtClean="0">
                <a:solidFill>
                  <a:schemeClr val="accent6"/>
                </a:solidFill>
              </a:rPr>
              <a:t>Student View  </a:t>
            </a:r>
            <a:r>
              <a:rPr lang="en-US" sz="4000" b="1" dirty="0" smtClean="0">
                <a:solidFill>
                  <a:schemeClr val="accent6"/>
                </a:solidFill>
                <a:sym typeface="Wingdings" pitchFamily="2" charset="2"/>
              </a:rPr>
              <a:t></a:t>
            </a:r>
            <a:endParaRPr lang="en-SG" sz="4000" b="1" dirty="0">
              <a:solidFill>
                <a:schemeClr val="accent6"/>
              </a:solidFill>
            </a:endParaRPr>
          </a:p>
        </p:txBody>
      </p:sp>
      <p:grpSp>
        <p:nvGrpSpPr>
          <p:cNvPr id="3" name="Group 2"/>
          <p:cNvGrpSpPr>
            <a:grpSpLocks noChangeAspect="1"/>
          </p:cNvGrpSpPr>
          <p:nvPr/>
        </p:nvGrpSpPr>
        <p:grpSpPr>
          <a:xfrm>
            <a:off x="4240120" y="1816549"/>
            <a:ext cx="582634" cy="1014367"/>
            <a:chOff x="699777" y="319219"/>
            <a:chExt cx="298983" cy="520531"/>
          </a:xfrm>
          <a:noFill/>
        </p:grpSpPr>
        <p:sp>
          <p:nvSpPr>
            <p:cNvPr id="4" name="Flowchart: Connector 3"/>
            <p:cNvSpPr/>
            <p:nvPr/>
          </p:nvSpPr>
          <p:spPr>
            <a:xfrm>
              <a:off x="738937" y="319219"/>
              <a:ext cx="220662" cy="220662"/>
            </a:xfrm>
            <a:prstGeom prst="flowChartConnector">
              <a:avLst/>
            </a:prstGeom>
            <a:grpFill/>
            <a:ln w="57150"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SG"/>
            </a:p>
          </p:txBody>
        </p:sp>
        <p:sp>
          <p:nvSpPr>
            <p:cNvPr id="5" name="Flowchart: Delay 4"/>
            <p:cNvSpPr/>
            <p:nvPr/>
          </p:nvSpPr>
          <p:spPr>
            <a:xfrm rot="16200000">
              <a:off x="709092" y="550082"/>
              <a:ext cx="280353" cy="298983"/>
            </a:xfrm>
            <a:prstGeom prst="flowChartDelay">
              <a:avLst/>
            </a:prstGeom>
            <a:grpFill/>
            <a:ln w="57150"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SG"/>
            </a:p>
          </p:txBody>
        </p:sp>
        <p:sp>
          <p:nvSpPr>
            <p:cNvPr id="6" name="Freeform 5"/>
            <p:cNvSpPr/>
            <p:nvPr/>
          </p:nvSpPr>
          <p:spPr>
            <a:xfrm>
              <a:off x="943388" y="479408"/>
              <a:ext cx="50006" cy="19050"/>
            </a:xfrm>
            <a:custGeom>
              <a:avLst/>
              <a:gdLst>
                <a:gd name="connsiteX0" fmla="*/ 0 w 50006"/>
                <a:gd name="connsiteY0" fmla="*/ 0 h 19050"/>
                <a:gd name="connsiteX1" fmla="*/ 0 w 50006"/>
                <a:gd name="connsiteY1" fmla="*/ 0 h 19050"/>
                <a:gd name="connsiteX2" fmla="*/ 21431 w 50006"/>
                <a:gd name="connsiteY2" fmla="*/ 4762 h 19050"/>
                <a:gd name="connsiteX3" fmla="*/ 28575 w 50006"/>
                <a:gd name="connsiteY3" fmla="*/ 9525 h 19050"/>
                <a:gd name="connsiteX4" fmla="*/ 38100 w 50006"/>
                <a:gd name="connsiteY4" fmla="*/ 14287 h 19050"/>
                <a:gd name="connsiteX5" fmla="*/ 50006 w 50006"/>
                <a:gd name="connsiteY5" fmla="*/ 1905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0006" h="19050">
                  <a:moveTo>
                    <a:pt x="0" y="0"/>
                  </a:moveTo>
                  <a:lnTo>
                    <a:pt x="0" y="0"/>
                  </a:lnTo>
                  <a:cubicBezTo>
                    <a:pt x="7144" y="1587"/>
                    <a:pt x="14489" y="2448"/>
                    <a:pt x="21431" y="4762"/>
                  </a:cubicBezTo>
                  <a:cubicBezTo>
                    <a:pt x="24146" y="5667"/>
                    <a:pt x="26090" y="8105"/>
                    <a:pt x="28575" y="9525"/>
                  </a:cubicBezTo>
                  <a:cubicBezTo>
                    <a:pt x="31657" y="11286"/>
                    <a:pt x="34837" y="12889"/>
                    <a:pt x="38100" y="14287"/>
                  </a:cubicBezTo>
                  <a:cubicBezTo>
                    <a:pt x="58672" y="23103"/>
                    <a:pt x="34691" y="11391"/>
                    <a:pt x="50006" y="19050"/>
                  </a:cubicBezTo>
                </a:path>
              </a:pathLst>
            </a:custGeom>
            <a:grpFill/>
            <a:ln w="57150"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SG"/>
            </a:p>
          </p:txBody>
        </p:sp>
        <p:sp>
          <p:nvSpPr>
            <p:cNvPr id="7" name="Flowchart: Connector 6"/>
            <p:cNvSpPr/>
            <p:nvPr/>
          </p:nvSpPr>
          <p:spPr>
            <a:xfrm flipH="1">
              <a:off x="851649" y="373837"/>
              <a:ext cx="45719" cy="45719"/>
            </a:xfrm>
            <a:prstGeom prst="flowChartConnector">
              <a:avLst/>
            </a:prstGeom>
            <a:grpFill/>
            <a:ln w="57150"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SG"/>
            </a:p>
          </p:txBody>
        </p:sp>
      </p:grpSp>
    </p:spTree>
    <p:extLst>
      <p:ext uri="{BB962C8B-B14F-4D97-AF65-F5344CB8AC3E}">
        <p14:creationId xmlns:p14="http://schemas.microsoft.com/office/powerpoint/2010/main" val="496510888"/>
      </p:ext>
    </p:extLst>
  </p:cSld>
  <p:clrMapOvr>
    <a:masterClrMapping/>
  </p:clrMapOvr>
  <p:transition spd="slow" advTm="1000">
    <p:push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7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1" r="5468"/>
          <a:stretch/>
        </p:blipFill>
        <p:spPr bwMode="auto">
          <a:xfrm>
            <a:off x="0" y="-27317"/>
            <a:ext cx="9144000" cy="69093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44687"/>
          <a:stretch/>
        </p:blipFill>
        <p:spPr bwMode="auto">
          <a:xfrm>
            <a:off x="566079" y="762001"/>
            <a:ext cx="8044521" cy="23952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9682"/>
          <a:stretch/>
        </p:blipFill>
        <p:spPr bwMode="auto">
          <a:xfrm>
            <a:off x="718479" y="4987557"/>
            <a:ext cx="8044521" cy="8798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951182" y="1931926"/>
            <a:ext cx="6019800" cy="280076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SG" sz="1600" dirty="0"/>
              <a:t>Hello </a:t>
            </a:r>
            <a:r>
              <a:rPr lang="en-SG" sz="1600" dirty="0" smtClean="0"/>
              <a:t>Tom Jacobs,</a:t>
            </a:r>
          </a:p>
          <a:p>
            <a:r>
              <a:rPr lang="en-SG" sz="1600" dirty="0" smtClean="0"/>
              <a:t>The </a:t>
            </a:r>
            <a:r>
              <a:rPr lang="en-SG" sz="1600" dirty="0"/>
              <a:t>following peer evaluation is now open. </a:t>
            </a:r>
            <a:br>
              <a:rPr lang="en-SG" sz="1600" dirty="0"/>
            </a:br>
            <a:r>
              <a:rPr lang="en-SG" sz="1600" dirty="0"/>
              <a:t>   Course: [ECON101-2013Fall]Introduction to Economics</a:t>
            </a:r>
            <a:br>
              <a:rPr lang="en-SG" sz="1600" dirty="0"/>
            </a:br>
            <a:r>
              <a:rPr lang="en-SG" sz="1600" dirty="0"/>
              <a:t>   Evaluation Name: </a:t>
            </a:r>
            <a:r>
              <a:rPr lang="en-SG" sz="1600" dirty="0" smtClean="0"/>
              <a:t>Group project peer evaluation</a:t>
            </a:r>
            <a:r>
              <a:rPr lang="en-SG" sz="1600" dirty="0"/>
              <a:t> </a:t>
            </a:r>
            <a:br>
              <a:rPr lang="en-SG" sz="1600" dirty="0"/>
            </a:br>
            <a:r>
              <a:rPr lang="en-SG" sz="1600" dirty="0"/>
              <a:t>   Deadline: 30 Apr 2014, 23:59 </a:t>
            </a:r>
            <a:br>
              <a:rPr lang="en-SG" sz="1600" dirty="0"/>
            </a:br>
            <a:endParaRPr lang="en-SG" sz="1600" dirty="0" smtClean="0"/>
          </a:p>
          <a:p>
            <a:r>
              <a:rPr lang="en-SG" sz="1600" b="1" dirty="0" smtClean="0"/>
              <a:t>To join the course and submit evaluations, click </a:t>
            </a:r>
            <a:r>
              <a:rPr lang="en-SG" sz="1600" dirty="0">
                <a:hlinkClick r:id="rId7"/>
              </a:rPr>
              <a:t>here</a:t>
            </a:r>
            <a:endParaRPr lang="en-SG" sz="1600" dirty="0"/>
          </a:p>
          <a:p>
            <a:endParaRPr lang="en-SG" sz="1600" dirty="0" smtClean="0"/>
          </a:p>
          <a:p>
            <a:r>
              <a:rPr lang="en-SG" sz="1600" dirty="0" smtClean="0"/>
              <a:t>Regards</a:t>
            </a:r>
            <a:r>
              <a:rPr lang="en-SG" sz="1600" dirty="0"/>
              <a:t>, </a:t>
            </a:r>
            <a:br>
              <a:rPr lang="en-SG" sz="1600" dirty="0"/>
            </a:br>
            <a:r>
              <a:rPr lang="en-SG" sz="1600" dirty="0"/>
              <a:t>TEAMMATES Team.</a:t>
            </a:r>
          </a:p>
          <a:p>
            <a:endParaRPr lang="en-SG" sz="1600" dirty="0"/>
          </a:p>
        </p:txBody>
      </p:sp>
      <p:sp>
        <p:nvSpPr>
          <p:cNvPr id="5" name="Rectangle 4"/>
          <p:cNvSpPr/>
          <p:nvPr/>
        </p:nvSpPr>
        <p:spPr>
          <a:xfrm>
            <a:off x="1951182" y="1261646"/>
            <a:ext cx="5745018" cy="338554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en-SG" sz="1600" b="1" dirty="0" smtClean="0"/>
              <a:t>TEAMMATES: [ECON101-2013Fall] Introduction </a:t>
            </a:r>
            <a:r>
              <a:rPr lang="en-SG" sz="1600" b="1" dirty="0"/>
              <a:t>to Economics</a:t>
            </a:r>
          </a:p>
        </p:txBody>
      </p:sp>
      <p:sp>
        <p:nvSpPr>
          <p:cNvPr id="10" name="Rounded Rectangular Callout 9"/>
          <p:cNvSpPr/>
          <p:nvPr/>
        </p:nvSpPr>
        <p:spPr>
          <a:xfrm>
            <a:off x="4364183" y="4267200"/>
            <a:ext cx="2570018" cy="761475"/>
          </a:xfrm>
          <a:prstGeom prst="wedgeRoundRectCallout">
            <a:avLst>
              <a:gd name="adj1" fmla="val -26288"/>
              <a:gd name="adj2" fmla="val -94700"/>
              <a:gd name="adj3" fmla="val 16667"/>
            </a:avLst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lIns="36000" tIns="36000" rIns="36000" bIns="36000" rtlCol="0" anchor="ctr">
            <a:spAutoFit/>
          </a:bodyPr>
          <a:lstStyle/>
          <a:p>
            <a:pPr algn="ctr"/>
            <a:r>
              <a:rPr lang="en-US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… students receive </a:t>
            </a:r>
            <a:r>
              <a:rPr lang="en-US" sz="2000" dirty="0" smtClean="0">
                <a:solidFill>
                  <a:srgbClr val="FFFF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email alerts</a:t>
            </a:r>
            <a:r>
              <a:rPr lang="en-US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.</a:t>
            </a:r>
            <a:endParaRPr lang="en-SG" sz="20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2" name="Flowchart: Extract 4"/>
          <p:cNvSpPr>
            <a:spLocks noChangeAspect="1"/>
          </p:cNvSpPr>
          <p:nvPr/>
        </p:nvSpPr>
        <p:spPr>
          <a:xfrm rot="20042488">
            <a:off x="6657620" y="3824889"/>
            <a:ext cx="120505" cy="178712"/>
          </a:xfrm>
          <a:custGeom>
            <a:avLst/>
            <a:gdLst/>
            <a:ahLst/>
            <a:cxnLst/>
            <a:rect l="l" t="t" r="r" b="b"/>
            <a:pathLst>
              <a:path w="457618" h="678657">
                <a:moveTo>
                  <a:pt x="228809" y="0"/>
                </a:moveTo>
                <a:lnTo>
                  <a:pt x="457618" y="533400"/>
                </a:lnTo>
                <a:lnTo>
                  <a:pt x="283825" y="472061"/>
                </a:lnTo>
                <a:lnTo>
                  <a:pt x="283825" y="678657"/>
                </a:lnTo>
                <a:lnTo>
                  <a:pt x="173793" y="678657"/>
                </a:lnTo>
                <a:lnTo>
                  <a:pt x="173793" y="472061"/>
                </a:lnTo>
                <a:lnTo>
                  <a:pt x="0" y="533400"/>
                </a:lnTo>
                <a:close/>
              </a:path>
            </a:pathLst>
          </a:custGeom>
          <a:solidFill>
            <a:srgbClr val="FFFF00"/>
          </a:solidFill>
          <a:ln w="12700" cap="rnd">
            <a:solidFill>
              <a:schemeClr val="tx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SG"/>
          </a:p>
        </p:txBody>
      </p:sp>
      <p:sp>
        <p:nvSpPr>
          <p:cNvPr id="13" name="Donut 12"/>
          <p:cNvSpPr/>
          <p:nvPr/>
        </p:nvSpPr>
        <p:spPr>
          <a:xfrm>
            <a:off x="5591959" y="3048000"/>
            <a:ext cx="1219200" cy="1219200"/>
          </a:xfrm>
          <a:prstGeom prst="donut">
            <a:avLst/>
          </a:prstGeom>
          <a:solidFill>
            <a:srgbClr val="FFFF00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SG">
              <a:solidFill>
                <a:schemeClr val="tx1"/>
              </a:solidFill>
            </a:endParaRPr>
          </a:p>
        </p:txBody>
      </p:sp>
      <p:pic>
        <p:nvPicPr>
          <p:cNvPr id="14" name="Picture 7" descr="C:\Users\dcsdcr\Downloads\ajax-loader (2).gif"/>
          <p:cNvPicPr>
            <a:picLocks noChangeAspect="1" noChangeArrowheads="1" noCrop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10703" y="3677474"/>
            <a:ext cx="158134" cy="1581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81194791"/>
      </p:ext>
    </p:extLst>
  </p:cSld>
  <p:clrMapOvr>
    <a:masterClrMapping/>
  </p:clrMapOvr>
  <p:transition spd="slow" advTm="300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grpId="1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500"/>
                            </p:stCondLst>
                            <p:childTnLst>
                              <p:par>
                                <p:cTn id="12" presetID="42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-4.07407E-6 L -0.04809 -0.04004 " pathEditMode="relative" rAng="0" ptsTypes="AA">
                                      <p:cBhvr>
                                        <p:cTn id="13" dur="7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13" y="-201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200"/>
                            </p:stCondLst>
                            <p:childTnLst>
                              <p:par>
                                <p:cTn id="15" presetID="53" presetClass="entr" presetSubtype="16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400"/>
                            </p:stCondLst>
                            <p:childTnLst>
                              <p:par>
                                <p:cTn id="21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7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100"/>
                            </p:stCondLst>
                            <p:childTnLst>
                              <p:par>
                                <p:cTn id="2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2" grpId="0" animBg="1"/>
      <p:bldP spid="12" grpId="1" animBg="1"/>
      <p:bldP spid="13" grpId="0" animBg="1"/>
      <p:bldP spid="13" grpId="1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7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1" r="5468"/>
          <a:stretch/>
        </p:blipFill>
        <p:spPr bwMode="auto">
          <a:xfrm>
            <a:off x="0" y="-27317"/>
            <a:ext cx="9144000" cy="69093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834271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750" fill="hold"/>
                                        <p:tgtEl>
                                          <p:spTgt spid="1126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4825" y="1905000"/>
            <a:ext cx="8132763" cy="1247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Flowchart: Extract 4"/>
          <p:cNvSpPr>
            <a:spLocks noChangeAspect="1"/>
          </p:cNvSpPr>
          <p:nvPr/>
        </p:nvSpPr>
        <p:spPr>
          <a:xfrm rot="20042488">
            <a:off x="7771261" y="3139089"/>
            <a:ext cx="120505" cy="178712"/>
          </a:xfrm>
          <a:custGeom>
            <a:avLst/>
            <a:gdLst/>
            <a:ahLst/>
            <a:cxnLst/>
            <a:rect l="l" t="t" r="r" b="b"/>
            <a:pathLst>
              <a:path w="457618" h="678657">
                <a:moveTo>
                  <a:pt x="228809" y="0"/>
                </a:moveTo>
                <a:lnTo>
                  <a:pt x="457618" y="533400"/>
                </a:lnTo>
                <a:lnTo>
                  <a:pt x="283825" y="472061"/>
                </a:lnTo>
                <a:lnTo>
                  <a:pt x="283825" y="678657"/>
                </a:lnTo>
                <a:lnTo>
                  <a:pt x="173793" y="678657"/>
                </a:lnTo>
                <a:lnTo>
                  <a:pt x="173793" y="472061"/>
                </a:lnTo>
                <a:lnTo>
                  <a:pt x="0" y="533400"/>
                </a:lnTo>
                <a:close/>
              </a:path>
            </a:pathLst>
          </a:custGeom>
          <a:solidFill>
            <a:srgbClr val="FFFF00"/>
          </a:solidFill>
          <a:ln w="12700" cap="rnd">
            <a:solidFill>
              <a:schemeClr val="tx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SG"/>
          </a:p>
        </p:txBody>
      </p:sp>
      <p:sp>
        <p:nvSpPr>
          <p:cNvPr id="10" name="Donut 9"/>
          <p:cNvSpPr/>
          <p:nvPr/>
        </p:nvSpPr>
        <p:spPr>
          <a:xfrm>
            <a:off x="6705600" y="2362200"/>
            <a:ext cx="1219200" cy="1219200"/>
          </a:xfrm>
          <a:prstGeom prst="donut">
            <a:avLst/>
          </a:prstGeom>
          <a:solidFill>
            <a:srgbClr val="FFFF00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SG">
              <a:solidFill>
                <a:schemeClr val="tx1"/>
              </a:solidFill>
            </a:endParaRPr>
          </a:p>
        </p:txBody>
      </p:sp>
      <p:pic>
        <p:nvPicPr>
          <p:cNvPr id="11" name="Picture 7" descr="C:\Users\dcsdcr\Downloads\ajax-loader (2)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24344" y="2991674"/>
            <a:ext cx="158134" cy="1581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061" y="1447800"/>
            <a:ext cx="1743075" cy="41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Rectangle 11"/>
          <p:cNvSpPr/>
          <p:nvPr/>
        </p:nvSpPr>
        <p:spPr>
          <a:xfrm>
            <a:off x="3090858" y="113144"/>
            <a:ext cx="63030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b="1" dirty="0" smtClean="0">
                <a:solidFill>
                  <a:srgbClr val="0070C0"/>
                </a:solidFill>
              </a:rPr>
              <a:t>Home</a:t>
            </a:r>
            <a:endParaRPr lang="en-SG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9400852"/>
      </p:ext>
    </p:extLst>
  </p:cSld>
  <p:clrMapOvr>
    <a:masterClrMapping/>
  </p:clrMapOvr>
  <p:transition spd="slow" advTm="3000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42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-4.07407E-6 L -0.04809 -0.04004 " pathEditMode="relative" rAng="0" ptsTypes="AA">
                                      <p:cBhvr>
                                        <p:cTn id="9" dur="7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13" y="-201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00"/>
                            </p:stCondLst>
                            <p:childTnLst>
                              <p:par>
                                <p:cTn id="11" presetID="53" presetClass="entr" presetSubtype="16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900"/>
                            </p:stCondLst>
                            <p:childTnLst>
                              <p:par>
                                <p:cTn id="17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7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600"/>
                            </p:stCondLst>
                            <p:childTnLst>
                              <p:par>
                                <p:cTn id="2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9" grpId="1" animBg="1"/>
      <p:bldP spid="10" grpId="0" animBg="1"/>
      <p:bldP spid="10" grpId="1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3488" y="533400"/>
            <a:ext cx="6675437" cy="5657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Flowchart: Extract 4"/>
          <p:cNvSpPr>
            <a:spLocks noChangeAspect="1"/>
          </p:cNvSpPr>
          <p:nvPr/>
        </p:nvSpPr>
        <p:spPr>
          <a:xfrm rot="20042488">
            <a:off x="5226641" y="5044089"/>
            <a:ext cx="120505" cy="178712"/>
          </a:xfrm>
          <a:custGeom>
            <a:avLst/>
            <a:gdLst/>
            <a:ahLst/>
            <a:cxnLst/>
            <a:rect l="l" t="t" r="r" b="b"/>
            <a:pathLst>
              <a:path w="457618" h="678657">
                <a:moveTo>
                  <a:pt x="228809" y="0"/>
                </a:moveTo>
                <a:lnTo>
                  <a:pt x="457618" y="533400"/>
                </a:lnTo>
                <a:lnTo>
                  <a:pt x="283825" y="472061"/>
                </a:lnTo>
                <a:lnTo>
                  <a:pt x="283825" y="678657"/>
                </a:lnTo>
                <a:lnTo>
                  <a:pt x="173793" y="678657"/>
                </a:lnTo>
                <a:lnTo>
                  <a:pt x="173793" y="472061"/>
                </a:lnTo>
                <a:lnTo>
                  <a:pt x="0" y="533400"/>
                </a:lnTo>
                <a:close/>
              </a:path>
            </a:pathLst>
          </a:custGeom>
          <a:solidFill>
            <a:srgbClr val="FFFF00"/>
          </a:solidFill>
          <a:ln w="12700" cap="rnd">
            <a:solidFill>
              <a:schemeClr val="tx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SG"/>
          </a:p>
        </p:txBody>
      </p:sp>
      <p:sp>
        <p:nvSpPr>
          <p:cNvPr id="8" name="Donut 7"/>
          <p:cNvSpPr/>
          <p:nvPr/>
        </p:nvSpPr>
        <p:spPr>
          <a:xfrm>
            <a:off x="4160980" y="4267200"/>
            <a:ext cx="1219200" cy="1219200"/>
          </a:xfrm>
          <a:prstGeom prst="donut">
            <a:avLst/>
          </a:prstGeom>
          <a:solidFill>
            <a:srgbClr val="FFFF00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SG">
              <a:solidFill>
                <a:schemeClr val="tx1"/>
              </a:solidFill>
            </a:endParaRPr>
          </a:p>
        </p:txBody>
      </p:sp>
      <p:sp>
        <p:nvSpPr>
          <p:cNvPr id="9" name="Rounded Rectangular Callout 7"/>
          <p:cNvSpPr/>
          <p:nvPr/>
        </p:nvSpPr>
        <p:spPr>
          <a:xfrm>
            <a:off x="5486400" y="2230582"/>
            <a:ext cx="3255818" cy="1303809"/>
          </a:xfrm>
          <a:custGeom>
            <a:avLst/>
            <a:gdLst>
              <a:gd name="connsiteX0" fmla="*/ 0 w 3255818"/>
              <a:gd name="connsiteY0" fmla="*/ 126915 h 761475"/>
              <a:gd name="connsiteX1" fmla="*/ 126915 w 3255818"/>
              <a:gd name="connsiteY1" fmla="*/ 0 h 761475"/>
              <a:gd name="connsiteX2" fmla="*/ 542636 w 3255818"/>
              <a:gd name="connsiteY2" fmla="*/ 0 h 761475"/>
              <a:gd name="connsiteX3" fmla="*/ 542636 w 3255818"/>
              <a:gd name="connsiteY3" fmla="*/ 0 h 761475"/>
              <a:gd name="connsiteX4" fmla="*/ 1356591 w 3255818"/>
              <a:gd name="connsiteY4" fmla="*/ 0 h 761475"/>
              <a:gd name="connsiteX5" fmla="*/ 3128903 w 3255818"/>
              <a:gd name="connsiteY5" fmla="*/ 0 h 761475"/>
              <a:gd name="connsiteX6" fmla="*/ 3255818 w 3255818"/>
              <a:gd name="connsiteY6" fmla="*/ 126915 h 761475"/>
              <a:gd name="connsiteX7" fmla="*/ 3255818 w 3255818"/>
              <a:gd name="connsiteY7" fmla="*/ 444194 h 761475"/>
              <a:gd name="connsiteX8" fmla="*/ 3255818 w 3255818"/>
              <a:gd name="connsiteY8" fmla="*/ 444194 h 761475"/>
              <a:gd name="connsiteX9" fmla="*/ 3255818 w 3255818"/>
              <a:gd name="connsiteY9" fmla="*/ 634563 h 761475"/>
              <a:gd name="connsiteX10" fmla="*/ 3255818 w 3255818"/>
              <a:gd name="connsiteY10" fmla="*/ 634560 h 761475"/>
              <a:gd name="connsiteX11" fmla="*/ 3128903 w 3255818"/>
              <a:gd name="connsiteY11" fmla="*/ 761475 h 761475"/>
              <a:gd name="connsiteX12" fmla="*/ 1356591 w 3255818"/>
              <a:gd name="connsiteY12" fmla="*/ 761475 h 761475"/>
              <a:gd name="connsiteX13" fmla="*/ 105651 w 3255818"/>
              <a:gd name="connsiteY13" fmla="*/ 1202430 h 761475"/>
              <a:gd name="connsiteX14" fmla="*/ 542636 w 3255818"/>
              <a:gd name="connsiteY14" fmla="*/ 761475 h 761475"/>
              <a:gd name="connsiteX15" fmla="*/ 126915 w 3255818"/>
              <a:gd name="connsiteY15" fmla="*/ 761475 h 761475"/>
              <a:gd name="connsiteX16" fmla="*/ 0 w 3255818"/>
              <a:gd name="connsiteY16" fmla="*/ 634560 h 761475"/>
              <a:gd name="connsiteX17" fmla="*/ 0 w 3255818"/>
              <a:gd name="connsiteY17" fmla="*/ 634563 h 761475"/>
              <a:gd name="connsiteX18" fmla="*/ 0 w 3255818"/>
              <a:gd name="connsiteY18" fmla="*/ 444194 h 761475"/>
              <a:gd name="connsiteX19" fmla="*/ 0 w 3255818"/>
              <a:gd name="connsiteY19" fmla="*/ 444194 h 761475"/>
              <a:gd name="connsiteX20" fmla="*/ 0 w 3255818"/>
              <a:gd name="connsiteY20" fmla="*/ 126915 h 761475"/>
              <a:gd name="connsiteX0" fmla="*/ 0 w 3255818"/>
              <a:gd name="connsiteY0" fmla="*/ 126915 h 1202430"/>
              <a:gd name="connsiteX1" fmla="*/ 126915 w 3255818"/>
              <a:gd name="connsiteY1" fmla="*/ 0 h 1202430"/>
              <a:gd name="connsiteX2" fmla="*/ 542636 w 3255818"/>
              <a:gd name="connsiteY2" fmla="*/ 0 h 1202430"/>
              <a:gd name="connsiteX3" fmla="*/ 542636 w 3255818"/>
              <a:gd name="connsiteY3" fmla="*/ 0 h 1202430"/>
              <a:gd name="connsiteX4" fmla="*/ 1356591 w 3255818"/>
              <a:gd name="connsiteY4" fmla="*/ 0 h 1202430"/>
              <a:gd name="connsiteX5" fmla="*/ 3128903 w 3255818"/>
              <a:gd name="connsiteY5" fmla="*/ 0 h 1202430"/>
              <a:gd name="connsiteX6" fmla="*/ 3255818 w 3255818"/>
              <a:gd name="connsiteY6" fmla="*/ 126915 h 1202430"/>
              <a:gd name="connsiteX7" fmla="*/ 3255818 w 3255818"/>
              <a:gd name="connsiteY7" fmla="*/ 444194 h 1202430"/>
              <a:gd name="connsiteX8" fmla="*/ 3255818 w 3255818"/>
              <a:gd name="connsiteY8" fmla="*/ 444194 h 1202430"/>
              <a:gd name="connsiteX9" fmla="*/ 3255818 w 3255818"/>
              <a:gd name="connsiteY9" fmla="*/ 634563 h 1202430"/>
              <a:gd name="connsiteX10" fmla="*/ 3255818 w 3255818"/>
              <a:gd name="connsiteY10" fmla="*/ 634560 h 1202430"/>
              <a:gd name="connsiteX11" fmla="*/ 3128903 w 3255818"/>
              <a:gd name="connsiteY11" fmla="*/ 761475 h 1202430"/>
              <a:gd name="connsiteX12" fmla="*/ 1356591 w 3255818"/>
              <a:gd name="connsiteY12" fmla="*/ 761475 h 1202430"/>
              <a:gd name="connsiteX13" fmla="*/ 105651 w 3255818"/>
              <a:gd name="connsiteY13" fmla="*/ 1202430 h 1202430"/>
              <a:gd name="connsiteX14" fmla="*/ 307686 w 3255818"/>
              <a:gd name="connsiteY14" fmla="*/ 761475 h 1202430"/>
              <a:gd name="connsiteX15" fmla="*/ 126915 w 3255818"/>
              <a:gd name="connsiteY15" fmla="*/ 761475 h 1202430"/>
              <a:gd name="connsiteX16" fmla="*/ 0 w 3255818"/>
              <a:gd name="connsiteY16" fmla="*/ 634560 h 1202430"/>
              <a:gd name="connsiteX17" fmla="*/ 0 w 3255818"/>
              <a:gd name="connsiteY17" fmla="*/ 634563 h 1202430"/>
              <a:gd name="connsiteX18" fmla="*/ 0 w 3255818"/>
              <a:gd name="connsiteY18" fmla="*/ 444194 h 1202430"/>
              <a:gd name="connsiteX19" fmla="*/ 0 w 3255818"/>
              <a:gd name="connsiteY19" fmla="*/ 444194 h 1202430"/>
              <a:gd name="connsiteX20" fmla="*/ 0 w 3255818"/>
              <a:gd name="connsiteY20" fmla="*/ 126915 h 1202430"/>
              <a:gd name="connsiteX0" fmla="*/ 0 w 3255818"/>
              <a:gd name="connsiteY0" fmla="*/ 126915 h 1202430"/>
              <a:gd name="connsiteX1" fmla="*/ 126915 w 3255818"/>
              <a:gd name="connsiteY1" fmla="*/ 0 h 1202430"/>
              <a:gd name="connsiteX2" fmla="*/ 542636 w 3255818"/>
              <a:gd name="connsiteY2" fmla="*/ 0 h 1202430"/>
              <a:gd name="connsiteX3" fmla="*/ 542636 w 3255818"/>
              <a:gd name="connsiteY3" fmla="*/ 0 h 1202430"/>
              <a:gd name="connsiteX4" fmla="*/ 1356591 w 3255818"/>
              <a:gd name="connsiteY4" fmla="*/ 0 h 1202430"/>
              <a:gd name="connsiteX5" fmla="*/ 3128903 w 3255818"/>
              <a:gd name="connsiteY5" fmla="*/ 0 h 1202430"/>
              <a:gd name="connsiteX6" fmla="*/ 3255818 w 3255818"/>
              <a:gd name="connsiteY6" fmla="*/ 126915 h 1202430"/>
              <a:gd name="connsiteX7" fmla="*/ 3255818 w 3255818"/>
              <a:gd name="connsiteY7" fmla="*/ 444194 h 1202430"/>
              <a:gd name="connsiteX8" fmla="*/ 3255818 w 3255818"/>
              <a:gd name="connsiteY8" fmla="*/ 444194 h 1202430"/>
              <a:gd name="connsiteX9" fmla="*/ 3255818 w 3255818"/>
              <a:gd name="connsiteY9" fmla="*/ 634563 h 1202430"/>
              <a:gd name="connsiteX10" fmla="*/ 3255818 w 3255818"/>
              <a:gd name="connsiteY10" fmla="*/ 634560 h 1202430"/>
              <a:gd name="connsiteX11" fmla="*/ 3128903 w 3255818"/>
              <a:gd name="connsiteY11" fmla="*/ 761475 h 1202430"/>
              <a:gd name="connsiteX12" fmla="*/ 645391 w 3255818"/>
              <a:gd name="connsiteY12" fmla="*/ 767825 h 1202430"/>
              <a:gd name="connsiteX13" fmla="*/ 105651 w 3255818"/>
              <a:gd name="connsiteY13" fmla="*/ 1202430 h 1202430"/>
              <a:gd name="connsiteX14" fmla="*/ 307686 w 3255818"/>
              <a:gd name="connsiteY14" fmla="*/ 761475 h 1202430"/>
              <a:gd name="connsiteX15" fmla="*/ 126915 w 3255818"/>
              <a:gd name="connsiteY15" fmla="*/ 761475 h 1202430"/>
              <a:gd name="connsiteX16" fmla="*/ 0 w 3255818"/>
              <a:gd name="connsiteY16" fmla="*/ 634560 h 1202430"/>
              <a:gd name="connsiteX17" fmla="*/ 0 w 3255818"/>
              <a:gd name="connsiteY17" fmla="*/ 634563 h 1202430"/>
              <a:gd name="connsiteX18" fmla="*/ 0 w 3255818"/>
              <a:gd name="connsiteY18" fmla="*/ 444194 h 1202430"/>
              <a:gd name="connsiteX19" fmla="*/ 0 w 3255818"/>
              <a:gd name="connsiteY19" fmla="*/ 444194 h 1202430"/>
              <a:gd name="connsiteX20" fmla="*/ 0 w 3255818"/>
              <a:gd name="connsiteY20" fmla="*/ 126915 h 12024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3255818" h="1202430">
                <a:moveTo>
                  <a:pt x="0" y="126915"/>
                </a:moveTo>
                <a:cubicBezTo>
                  <a:pt x="0" y="56822"/>
                  <a:pt x="56822" y="0"/>
                  <a:pt x="126915" y="0"/>
                </a:cubicBezTo>
                <a:lnTo>
                  <a:pt x="542636" y="0"/>
                </a:lnTo>
                <a:lnTo>
                  <a:pt x="542636" y="0"/>
                </a:lnTo>
                <a:lnTo>
                  <a:pt x="1356591" y="0"/>
                </a:lnTo>
                <a:lnTo>
                  <a:pt x="3128903" y="0"/>
                </a:lnTo>
                <a:cubicBezTo>
                  <a:pt x="3198996" y="0"/>
                  <a:pt x="3255818" y="56822"/>
                  <a:pt x="3255818" y="126915"/>
                </a:cubicBezTo>
                <a:lnTo>
                  <a:pt x="3255818" y="444194"/>
                </a:lnTo>
                <a:lnTo>
                  <a:pt x="3255818" y="444194"/>
                </a:lnTo>
                <a:lnTo>
                  <a:pt x="3255818" y="634563"/>
                </a:lnTo>
                <a:lnTo>
                  <a:pt x="3255818" y="634560"/>
                </a:lnTo>
                <a:cubicBezTo>
                  <a:pt x="3255818" y="704653"/>
                  <a:pt x="3198996" y="761475"/>
                  <a:pt x="3128903" y="761475"/>
                </a:cubicBezTo>
                <a:lnTo>
                  <a:pt x="645391" y="767825"/>
                </a:lnTo>
                <a:lnTo>
                  <a:pt x="105651" y="1202430"/>
                </a:lnTo>
                <a:lnTo>
                  <a:pt x="307686" y="761475"/>
                </a:lnTo>
                <a:lnTo>
                  <a:pt x="126915" y="761475"/>
                </a:lnTo>
                <a:cubicBezTo>
                  <a:pt x="56822" y="761475"/>
                  <a:pt x="0" y="704653"/>
                  <a:pt x="0" y="634560"/>
                </a:cubicBezTo>
                <a:lnTo>
                  <a:pt x="0" y="634563"/>
                </a:lnTo>
                <a:lnTo>
                  <a:pt x="0" y="444194"/>
                </a:lnTo>
                <a:lnTo>
                  <a:pt x="0" y="444194"/>
                </a:lnTo>
                <a:lnTo>
                  <a:pt x="0" y="126915"/>
                </a:lnTo>
                <a:close/>
              </a:path>
            </a:pathLst>
          </a:cu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lIns="36000" tIns="36000" rIns="36000" bIns="36000" rtlCol="0" anchor="t" anchorCtr="0">
            <a:spAutoFit/>
          </a:bodyPr>
          <a:lstStyle/>
          <a:p>
            <a:pPr algn="ctr"/>
            <a:r>
              <a:rPr lang="en-US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Students </a:t>
            </a:r>
            <a:r>
              <a:rPr lang="en-US" sz="2000" dirty="0" smtClean="0">
                <a:solidFill>
                  <a:srgbClr val="FFFF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estimate</a:t>
            </a:r>
            <a:r>
              <a:rPr lang="en-US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own/peer contributions</a:t>
            </a:r>
          </a:p>
          <a:p>
            <a:pPr algn="ctr"/>
            <a:endParaRPr lang="en-US" sz="20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algn="ctr"/>
            <a:endParaRPr lang="en-SG" sz="20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15363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8911" y="5019803"/>
            <a:ext cx="1676400" cy="20097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672036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6000">
        <p:fade/>
      </p:transition>
    </mc:Choice>
    <mc:Fallback>
      <p:transition spd="med" advTm="6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2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-4.07407E-6 L -0.04809 -0.04004 " pathEditMode="relative" rAng="0" ptsTypes="AA">
                                      <p:cBhvr>
                                        <p:cTn id="17" dur="7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13" y="-201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700"/>
                            </p:stCondLst>
                            <p:childTnLst>
                              <p:par>
                                <p:cTn id="19" presetID="53" presetClass="entr" presetSubtype="16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900"/>
                            </p:stCondLst>
                            <p:childTnLst>
                              <p:par>
                                <p:cTn id="25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7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600"/>
                            </p:stCondLst>
                            <p:childTnLst>
                              <p:par>
                                <p:cTn id="2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  <p:bldP spid="8" grpId="0" animBg="1"/>
      <p:bldP spid="8" grpId="1" animBg="1"/>
      <p:bldP spid="9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5400" y="76200"/>
            <a:ext cx="6613525" cy="6808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Rounded Rectangular Callout 13"/>
          <p:cNvSpPr/>
          <p:nvPr/>
        </p:nvSpPr>
        <p:spPr>
          <a:xfrm>
            <a:off x="5105400" y="1295400"/>
            <a:ext cx="3179618" cy="761475"/>
          </a:xfrm>
          <a:prstGeom prst="wedgeRoundRectCallout">
            <a:avLst>
              <a:gd name="adj1" fmla="val -64084"/>
              <a:gd name="adj2" fmla="val 13375"/>
              <a:gd name="adj3" fmla="val 16667"/>
            </a:avLst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lIns="36000" tIns="36000" rIns="36000" bIns="36000" rtlCol="0" anchor="ctr">
            <a:spAutoFit/>
          </a:bodyPr>
          <a:lstStyle/>
          <a:p>
            <a:pPr algn="ctr"/>
            <a:r>
              <a:rPr lang="en-US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Comments about </a:t>
            </a:r>
            <a:br>
              <a:rPr lang="en-US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en-US" sz="2000" dirty="0" smtClean="0">
                <a:solidFill>
                  <a:srgbClr val="FFFF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own contribution</a:t>
            </a:r>
            <a:endParaRPr lang="en-SG" sz="20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5" name="Rounded Rectangular Callout 14"/>
          <p:cNvSpPr/>
          <p:nvPr/>
        </p:nvSpPr>
        <p:spPr>
          <a:xfrm>
            <a:off x="5105400" y="4267200"/>
            <a:ext cx="3179618" cy="761475"/>
          </a:xfrm>
          <a:prstGeom prst="wedgeRoundRectCallout">
            <a:avLst>
              <a:gd name="adj1" fmla="val -64084"/>
              <a:gd name="adj2" fmla="val 13375"/>
              <a:gd name="adj3" fmla="val 16667"/>
            </a:avLst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lIns="36000" tIns="36000" rIns="36000" bIns="36000" rtlCol="0" anchor="ctr">
            <a:spAutoFit/>
          </a:bodyPr>
          <a:lstStyle/>
          <a:p>
            <a:pPr algn="ctr"/>
            <a:r>
              <a:rPr lang="en-US" sz="2000" dirty="0" smtClean="0">
                <a:solidFill>
                  <a:srgbClr val="FFFF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Confidential comments </a:t>
            </a:r>
            <a:r>
              <a:rPr lang="en-US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about peers</a:t>
            </a:r>
            <a:endParaRPr lang="en-SG" sz="20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84220191"/>
      </p:ext>
    </p:extLst>
  </p:cSld>
  <p:clrMapOvr>
    <a:masterClrMapping/>
  </p:clrMapOvr>
  <p:transition spd="slow" advTm="4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5400" y="0"/>
            <a:ext cx="6613525" cy="73117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Rounded Rectangular Callout 13"/>
          <p:cNvSpPr/>
          <p:nvPr/>
        </p:nvSpPr>
        <p:spPr>
          <a:xfrm>
            <a:off x="5105400" y="1524525"/>
            <a:ext cx="3179618" cy="761475"/>
          </a:xfrm>
          <a:prstGeom prst="wedgeRoundRectCallout">
            <a:avLst>
              <a:gd name="adj1" fmla="val -64084"/>
              <a:gd name="adj2" fmla="val 13375"/>
              <a:gd name="adj3" fmla="val 16667"/>
            </a:avLst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lIns="36000" tIns="36000" rIns="36000" bIns="36000" rtlCol="0" anchor="ctr">
            <a:spAutoFit/>
          </a:bodyPr>
          <a:lstStyle/>
          <a:p>
            <a:pPr algn="ctr"/>
            <a:r>
              <a:rPr lang="en-US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Comments about </a:t>
            </a:r>
            <a:br>
              <a:rPr lang="en-US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en-US" sz="2000" dirty="0" smtClean="0">
                <a:solidFill>
                  <a:srgbClr val="FFFF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team dynamics</a:t>
            </a:r>
            <a:endParaRPr lang="en-SG" sz="20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5" name="Rounded Rectangular Callout 14"/>
          <p:cNvSpPr/>
          <p:nvPr/>
        </p:nvSpPr>
        <p:spPr>
          <a:xfrm>
            <a:off x="5105400" y="4648725"/>
            <a:ext cx="3179618" cy="761475"/>
          </a:xfrm>
          <a:prstGeom prst="wedgeRoundRectCallout">
            <a:avLst>
              <a:gd name="adj1" fmla="val -64084"/>
              <a:gd name="adj2" fmla="val 13375"/>
              <a:gd name="adj3" fmla="val 16667"/>
            </a:avLst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lIns="36000" tIns="36000" rIns="36000" bIns="36000" rtlCol="0" anchor="ctr">
            <a:spAutoFit/>
          </a:bodyPr>
          <a:lstStyle/>
          <a:p>
            <a:pPr algn="ctr"/>
            <a:r>
              <a:rPr lang="en-US" sz="2000" dirty="0" smtClean="0">
                <a:solidFill>
                  <a:srgbClr val="FFFF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Anonymous feedback </a:t>
            </a:r>
            <a:r>
              <a:rPr lang="en-US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to peers</a:t>
            </a:r>
            <a:endParaRPr lang="en-SG" sz="20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96382840"/>
      </p:ext>
    </p:extLst>
  </p:cSld>
  <p:clrMapOvr>
    <a:masterClrMapping/>
  </p:clrMapOvr>
  <p:transition spd="slow" advTm="3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19729" y="3124200"/>
            <a:ext cx="4191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 smtClean="0">
                <a:solidFill>
                  <a:schemeClr val="accent1"/>
                </a:solidFill>
                <a:sym typeface="Wingdings" pitchFamily="2" charset="2"/>
              </a:rPr>
              <a:t> I</a:t>
            </a:r>
            <a:r>
              <a:rPr lang="en-US" sz="4000" b="1" dirty="0" smtClean="0">
                <a:solidFill>
                  <a:schemeClr val="accent1"/>
                </a:solidFill>
              </a:rPr>
              <a:t>nstructor View</a:t>
            </a:r>
            <a:endParaRPr lang="en-SG" sz="4000" b="1" dirty="0">
              <a:solidFill>
                <a:schemeClr val="accent1"/>
              </a:solidFill>
            </a:endParaRPr>
          </a:p>
        </p:txBody>
      </p:sp>
      <p:grpSp>
        <p:nvGrpSpPr>
          <p:cNvPr id="3" name="Group 2"/>
          <p:cNvGrpSpPr>
            <a:grpSpLocks noChangeAspect="1"/>
          </p:cNvGrpSpPr>
          <p:nvPr/>
        </p:nvGrpSpPr>
        <p:grpSpPr>
          <a:xfrm flipH="1">
            <a:off x="4224260" y="1929093"/>
            <a:ext cx="582634" cy="1014367"/>
            <a:chOff x="638861" y="309422"/>
            <a:chExt cx="298983" cy="520531"/>
          </a:xfrm>
          <a:noFill/>
        </p:grpSpPr>
        <p:sp>
          <p:nvSpPr>
            <p:cNvPr id="4" name="Flowchart: Connector 3"/>
            <p:cNvSpPr/>
            <p:nvPr/>
          </p:nvSpPr>
          <p:spPr>
            <a:xfrm>
              <a:off x="678021" y="309422"/>
              <a:ext cx="220662" cy="220662"/>
            </a:xfrm>
            <a:prstGeom prst="flowChartConnector">
              <a:avLst/>
            </a:prstGeom>
            <a:grpFill/>
            <a:ln w="571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SG"/>
            </a:p>
          </p:txBody>
        </p:sp>
        <p:grpSp>
          <p:nvGrpSpPr>
            <p:cNvPr id="5" name="Group 4"/>
            <p:cNvGrpSpPr/>
            <p:nvPr/>
          </p:nvGrpSpPr>
          <p:grpSpPr>
            <a:xfrm>
              <a:off x="638861" y="549600"/>
              <a:ext cx="298983" cy="280353"/>
              <a:chOff x="638861" y="549600"/>
              <a:chExt cx="298983" cy="280353"/>
            </a:xfrm>
            <a:grpFill/>
          </p:grpSpPr>
          <p:sp>
            <p:nvSpPr>
              <p:cNvPr id="8" name="Flowchart: Delay 7"/>
              <p:cNvSpPr/>
              <p:nvPr/>
            </p:nvSpPr>
            <p:spPr>
              <a:xfrm rot="16200000">
                <a:off x="648176" y="540285"/>
                <a:ext cx="280353" cy="298983"/>
              </a:xfrm>
              <a:prstGeom prst="flowChartDelay">
                <a:avLst/>
              </a:prstGeom>
              <a:grpFill/>
              <a:ln w="5715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SG"/>
              </a:p>
            </p:txBody>
          </p:sp>
          <p:sp>
            <p:nvSpPr>
              <p:cNvPr id="9" name="Freeform 8"/>
              <p:cNvSpPr/>
              <p:nvPr/>
            </p:nvSpPr>
            <p:spPr>
              <a:xfrm>
                <a:off x="737215" y="552954"/>
                <a:ext cx="102393" cy="235744"/>
              </a:xfrm>
              <a:custGeom>
                <a:avLst/>
                <a:gdLst>
                  <a:gd name="connsiteX0" fmla="*/ 47625 w 102393"/>
                  <a:gd name="connsiteY0" fmla="*/ 0 h 235744"/>
                  <a:gd name="connsiteX1" fmla="*/ 0 w 102393"/>
                  <a:gd name="connsiteY1" fmla="*/ 185738 h 235744"/>
                  <a:gd name="connsiteX2" fmla="*/ 57150 w 102393"/>
                  <a:gd name="connsiteY2" fmla="*/ 235744 h 235744"/>
                  <a:gd name="connsiteX3" fmla="*/ 102393 w 102393"/>
                  <a:gd name="connsiteY3" fmla="*/ 171450 h 235744"/>
                  <a:gd name="connsiteX4" fmla="*/ 47625 w 102393"/>
                  <a:gd name="connsiteY4" fmla="*/ 0 h 2357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393" h="235744">
                    <a:moveTo>
                      <a:pt x="47625" y="0"/>
                    </a:moveTo>
                    <a:lnTo>
                      <a:pt x="0" y="185738"/>
                    </a:lnTo>
                    <a:lnTo>
                      <a:pt x="57150" y="235744"/>
                    </a:lnTo>
                    <a:lnTo>
                      <a:pt x="102393" y="171450"/>
                    </a:lnTo>
                    <a:lnTo>
                      <a:pt x="47625" y="0"/>
                    </a:lnTo>
                    <a:close/>
                  </a:path>
                </a:pathLst>
              </a:custGeom>
              <a:grpFill/>
              <a:ln w="5715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SG"/>
              </a:p>
            </p:txBody>
          </p:sp>
        </p:grpSp>
        <p:sp>
          <p:nvSpPr>
            <p:cNvPr id="6" name="Freeform 5"/>
            <p:cNvSpPr/>
            <p:nvPr/>
          </p:nvSpPr>
          <p:spPr>
            <a:xfrm>
              <a:off x="882472" y="469611"/>
              <a:ext cx="50006" cy="19050"/>
            </a:xfrm>
            <a:custGeom>
              <a:avLst/>
              <a:gdLst>
                <a:gd name="connsiteX0" fmla="*/ 0 w 50006"/>
                <a:gd name="connsiteY0" fmla="*/ 0 h 19050"/>
                <a:gd name="connsiteX1" fmla="*/ 0 w 50006"/>
                <a:gd name="connsiteY1" fmla="*/ 0 h 19050"/>
                <a:gd name="connsiteX2" fmla="*/ 21431 w 50006"/>
                <a:gd name="connsiteY2" fmla="*/ 4762 h 19050"/>
                <a:gd name="connsiteX3" fmla="*/ 28575 w 50006"/>
                <a:gd name="connsiteY3" fmla="*/ 9525 h 19050"/>
                <a:gd name="connsiteX4" fmla="*/ 38100 w 50006"/>
                <a:gd name="connsiteY4" fmla="*/ 14287 h 19050"/>
                <a:gd name="connsiteX5" fmla="*/ 50006 w 50006"/>
                <a:gd name="connsiteY5" fmla="*/ 1905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0006" h="19050">
                  <a:moveTo>
                    <a:pt x="0" y="0"/>
                  </a:moveTo>
                  <a:lnTo>
                    <a:pt x="0" y="0"/>
                  </a:lnTo>
                  <a:cubicBezTo>
                    <a:pt x="7144" y="1587"/>
                    <a:pt x="14489" y="2448"/>
                    <a:pt x="21431" y="4762"/>
                  </a:cubicBezTo>
                  <a:cubicBezTo>
                    <a:pt x="24146" y="5667"/>
                    <a:pt x="26090" y="8105"/>
                    <a:pt x="28575" y="9525"/>
                  </a:cubicBezTo>
                  <a:cubicBezTo>
                    <a:pt x="31657" y="11286"/>
                    <a:pt x="34837" y="12889"/>
                    <a:pt x="38100" y="14287"/>
                  </a:cubicBezTo>
                  <a:cubicBezTo>
                    <a:pt x="58672" y="23103"/>
                    <a:pt x="34691" y="11391"/>
                    <a:pt x="50006" y="19050"/>
                  </a:cubicBezTo>
                </a:path>
              </a:pathLst>
            </a:custGeom>
            <a:grpFill/>
            <a:ln w="571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SG"/>
            </a:p>
          </p:txBody>
        </p:sp>
        <p:sp>
          <p:nvSpPr>
            <p:cNvPr id="7" name="Flowchart: Connector 6"/>
            <p:cNvSpPr/>
            <p:nvPr/>
          </p:nvSpPr>
          <p:spPr>
            <a:xfrm>
              <a:off x="800257" y="354516"/>
              <a:ext cx="45719" cy="45719"/>
            </a:xfrm>
            <a:prstGeom prst="flowChartConnector">
              <a:avLst/>
            </a:prstGeom>
            <a:grpFill/>
            <a:ln w="571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SG"/>
            </a:p>
          </p:txBody>
        </p:sp>
      </p:grpSp>
    </p:spTree>
    <p:extLst>
      <p:ext uri="{BB962C8B-B14F-4D97-AF65-F5344CB8AC3E}">
        <p14:creationId xmlns:p14="http://schemas.microsoft.com/office/powerpoint/2010/main" val="2738562663"/>
      </p:ext>
    </p:extLst>
  </p:cSld>
  <p:clrMapOvr>
    <a:masterClrMapping/>
  </p:clrMapOvr>
  <p:transition spd="slow" advTm="1000">
    <p:push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 descr="Down:  Video Tour"/>
          <p:cNvSpPr txBox="1"/>
          <p:nvPr/>
        </p:nvSpPr>
        <p:spPr>
          <a:xfrm>
            <a:off x="2247931" y="5352435"/>
            <a:ext cx="4648200" cy="693371"/>
          </a:xfrm>
          <a:prstGeom prst="wedgeRoundRectCallout">
            <a:avLst>
              <a:gd name="adj1" fmla="val -20833"/>
              <a:gd name="adj2" fmla="val 91806"/>
              <a:gd name="adj3" fmla="val 16667"/>
            </a:avLst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lIns="36000" tIns="36000" rIns="36000" bIns="36000" rtlCol="0" anchor="ctr">
            <a:spAutoFit/>
          </a:bodyPr>
          <a:lstStyle>
            <a:defPPr>
              <a:defRPr lang="en-US"/>
            </a:defPPr>
            <a:lvl1pPr algn="ctr">
              <a:defRPr sz="2000">
                <a:solidFill>
                  <a:schemeClr val="lt1"/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en-US" sz="3600" b="1" dirty="0" smtClean="0"/>
              <a:t>Video Tour</a:t>
            </a:r>
            <a:endParaRPr lang="en-SG" sz="3600" b="1" dirty="0"/>
          </a:p>
        </p:txBody>
      </p:sp>
      <p:sp>
        <p:nvSpPr>
          <p:cNvPr id="3" name="Rectangle 2"/>
          <p:cNvSpPr/>
          <p:nvPr/>
        </p:nvSpPr>
        <p:spPr>
          <a:xfrm>
            <a:off x="1944685" y="113144"/>
            <a:ext cx="63030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b="1" dirty="0">
                <a:solidFill>
                  <a:srgbClr val="0070C0"/>
                </a:solidFill>
              </a:rPr>
              <a:t>Home</a:t>
            </a:r>
            <a:endParaRPr lang="en-SG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7160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3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3281306" y="113144"/>
            <a:ext cx="81304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b="1" dirty="0" smtClean="0">
                <a:solidFill>
                  <a:srgbClr val="0070C0"/>
                </a:solidFill>
              </a:rPr>
              <a:t>Sessions</a:t>
            </a:r>
            <a:endParaRPr lang="en-SG" dirty="0">
              <a:solidFill>
                <a:srgbClr val="0070C0"/>
              </a:solidFill>
            </a:endParaRPr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2425" y="2152650"/>
            <a:ext cx="8437563" cy="340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Rounded Rectangular Callout 8"/>
          <p:cNvSpPr/>
          <p:nvPr/>
        </p:nvSpPr>
        <p:spPr>
          <a:xfrm>
            <a:off x="1981200" y="940451"/>
            <a:ext cx="2895600" cy="761475"/>
          </a:xfrm>
          <a:prstGeom prst="wedgeRoundRectCallout">
            <a:avLst>
              <a:gd name="adj1" fmla="val -20306"/>
              <a:gd name="adj2" fmla="val 71006"/>
              <a:gd name="adj3" fmla="val 16667"/>
            </a:avLst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lIns="36000" tIns="36000" rIns="36000" bIns="36000" rtlCol="0" anchor="ctr">
            <a:spAutoFit/>
          </a:bodyPr>
          <a:lstStyle/>
          <a:p>
            <a:pPr algn="ctr"/>
            <a:r>
              <a:rPr lang="en-US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Instructors can view session </a:t>
            </a:r>
            <a:r>
              <a:rPr lang="en-US" sz="2000" dirty="0" smtClean="0">
                <a:solidFill>
                  <a:srgbClr val="FFFF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results</a:t>
            </a:r>
            <a:r>
              <a:rPr lang="en-US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.</a:t>
            </a:r>
            <a:endParaRPr lang="en-SG" sz="20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4800600" y="2667000"/>
            <a:ext cx="1143000" cy="2819399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SG"/>
          </a:p>
        </p:txBody>
      </p:sp>
      <p:sp>
        <p:nvSpPr>
          <p:cNvPr id="12" name="Rounded Rectangular Callout 11"/>
          <p:cNvSpPr/>
          <p:nvPr/>
        </p:nvSpPr>
        <p:spPr>
          <a:xfrm>
            <a:off x="3201896" y="5867400"/>
            <a:ext cx="3197408" cy="761475"/>
          </a:xfrm>
          <a:prstGeom prst="wedgeRoundRectCallout">
            <a:avLst>
              <a:gd name="adj1" fmla="val 24288"/>
              <a:gd name="adj2" fmla="val -93954"/>
              <a:gd name="adj3" fmla="val 16667"/>
            </a:avLst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lIns="36000" tIns="36000" rIns="36000" bIns="36000" rtlCol="0" anchor="ctr">
            <a:spAutoFit/>
          </a:bodyPr>
          <a:lstStyle/>
          <a:p>
            <a:pPr algn="ctr"/>
            <a:r>
              <a:rPr lang="en-US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See </a:t>
            </a:r>
            <a:r>
              <a:rPr lang="en-US" sz="2000" dirty="0" smtClean="0">
                <a:solidFill>
                  <a:srgbClr val="FFFF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contribution levels </a:t>
            </a:r>
            <a:r>
              <a:rPr lang="en-US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at a glance…</a:t>
            </a:r>
            <a:endParaRPr lang="en-SG" sz="20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75261181"/>
      </p:ext>
    </p:extLst>
  </p:cSld>
  <p:clrMapOvr>
    <a:masterClrMapping/>
  </p:clrMapOvr>
  <p:transition spd="slow" advTm="500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1" grpId="0" animBg="1"/>
      <p:bldP spid="12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ounded Rectangular Callout 19"/>
          <p:cNvSpPr/>
          <p:nvPr/>
        </p:nvSpPr>
        <p:spPr>
          <a:xfrm>
            <a:off x="5181600" y="1410225"/>
            <a:ext cx="2590800" cy="761475"/>
          </a:xfrm>
          <a:prstGeom prst="wedgeRoundRectCallout">
            <a:avLst>
              <a:gd name="adj1" fmla="val -39436"/>
              <a:gd name="adj2" fmla="val 99335"/>
              <a:gd name="adj3" fmla="val 16667"/>
            </a:avLst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lIns="36000" tIns="36000" rIns="36000" bIns="36000" rtlCol="0" anchor="ctr">
            <a:spAutoFit/>
          </a:bodyPr>
          <a:lstStyle/>
          <a:p>
            <a:pPr algn="ctr"/>
            <a:r>
              <a:rPr lang="en-US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View more </a:t>
            </a:r>
            <a:r>
              <a:rPr lang="en-US" sz="2000" dirty="0" smtClean="0">
                <a:solidFill>
                  <a:srgbClr val="FFFF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detailed reports</a:t>
            </a:r>
            <a:r>
              <a:rPr lang="en-US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…</a:t>
            </a:r>
            <a:endParaRPr lang="en-SG" sz="20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3281306" y="113144"/>
            <a:ext cx="81304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b="1" dirty="0" smtClean="0">
                <a:solidFill>
                  <a:srgbClr val="0070C0"/>
                </a:solidFill>
              </a:rPr>
              <a:t>Sessions</a:t>
            </a:r>
            <a:endParaRPr lang="en-SG" dirty="0">
              <a:solidFill>
                <a:srgbClr val="0070C0"/>
              </a:solidFill>
            </a:endParaRPr>
          </a:p>
        </p:txBody>
      </p:sp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685800"/>
            <a:ext cx="8458200" cy="63026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ounded Rectangle 1"/>
          <p:cNvSpPr/>
          <p:nvPr/>
        </p:nvSpPr>
        <p:spPr>
          <a:xfrm>
            <a:off x="304800" y="685800"/>
            <a:ext cx="8458200" cy="1105162"/>
          </a:xfrm>
          <a:prstGeom prst="roundRect">
            <a:avLst>
              <a:gd name="adj" fmla="val 3665"/>
            </a:avLst>
          </a:prstGeom>
          <a:solidFill>
            <a:srgbClr val="AAAAAA">
              <a:alpha val="30000"/>
            </a:srgbClr>
          </a:solidFill>
          <a:ln w="25400" cap="flat" cmpd="sng" algn="ctr">
            <a:solidFill>
              <a:srgbClr val="000000"/>
            </a:solidFill>
            <a:prstDash val="solid"/>
          </a:ln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672963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0">
        <p:fade/>
      </p:transition>
    </mc:Choice>
    <mc:Fallback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" grpId="0" animBg="1"/>
      <p:bldP spid="2" grpId="1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PTLabsSpotlight20140728164227288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ounded Rectangular Callout 19"/>
          <p:cNvSpPr/>
          <p:nvPr/>
        </p:nvSpPr>
        <p:spPr>
          <a:xfrm>
            <a:off x="5181600" y="1410225"/>
            <a:ext cx="2590800" cy="761475"/>
          </a:xfrm>
          <a:prstGeom prst="wedgeRoundRectCallout">
            <a:avLst>
              <a:gd name="adj1" fmla="val -39436"/>
              <a:gd name="adj2" fmla="val 99335"/>
              <a:gd name="adj3" fmla="val 16667"/>
            </a:avLst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lIns="36000" tIns="36000" rIns="36000" bIns="36000" rtlCol="0" anchor="ctr">
            <a:spAutoFit/>
          </a:bodyPr>
          <a:lstStyle/>
          <a:p>
            <a:pPr algn="ctr"/>
            <a:r>
              <a:rPr lang="en-US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View more </a:t>
            </a:r>
            <a:r>
              <a:rPr lang="en-US" sz="2000" dirty="0" smtClean="0">
                <a:solidFill>
                  <a:srgbClr val="FFFF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detailed reports</a:t>
            </a:r>
            <a:r>
              <a:rPr lang="en-US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…</a:t>
            </a:r>
            <a:endParaRPr lang="en-SG" sz="20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3281306" y="113144"/>
            <a:ext cx="81304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b="1" dirty="0" smtClean="0">
                <a:solidFill>
                  <a:srgbClr val="0070C0"/>
                </a:solidFill>
              </a:rPr>
              <a:t>Sessions</a:t>
            </a:r>
            <a:endParaRPr lang="en-SG" dirty="0">
              <a:solidFill>
                <a:srgbClr val="0070C0"/>
              </a:solidFill>
            </a:endParaRPr>
          </a:p>
        </p:txBody>
      </p:sp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685800"/>
            <a:ext cx="8458200" cy="63026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SpotlightShape6dd681a8-9878-4506-9ec9-888573defcb5" hidden="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3212" y="686725"/>
            <a:ext cx="8461376" cy="1103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SpotlightShape1_rendered"/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7000" y="-127000"/>
            <a:ext cx="9401176" cy="7115176"/>
          </a:xfrm>
          <a:prstGeom prst="rect">
            <a:avLst/>
          </a:prstGeom>
        </p:spPr>
      </p:pic>
      <p:pic>
        <p:nvPicPr>
          <p:cNvPr id="3" name="PPIndicator201407281642273215"/>
          <p:cNvPicPr>
            <a:picLocks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00" y="0"/>
            <a:ext cx="1524000" cy="1066800"/>
          </a:xfrm>
          <a:prstGeom prst="rect">
            <a:avLst/>
          </a:prstGeom>
        </p:spPr>
      </p:pic>
      <p:sp>
        <p:nvSpPr>
          <p:cNvPr id="12" name="Rounded Rectangular Callout 11"/>
          <p:cNvSpPr/>
          <p:nvPr/>
        </p:nvSpPr>
        <p:spPr>
          <a:xfrm>
            <a:off x="1658064" y="1790962"/>
            <a:ext cx="3197408" cy="761475"/>
          </a:xfrm>
          <a:prstGeom prst="wedgeRoundRectCallout">
            <a:avLst>
              <a:gd name="adj1" fmla="val 24288"/>
              <a:gd name="adj2" fmla="val -93954"/>
              <a:gd name="adj3" fmla="val 16667"/>
            </a:avLst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lIns="36000" tIns="36000" rIns="36000" bIns="36000" rtlCol="0" anchor="ctr">
            <a:spAutoFit/>
          </a:bodyPr>
          <a:lstStyle/>
          <a:p>
            <a:pPr algn="ctr"/>
            <a:r>
              <a:rPr lang="en-US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View responses in </a:t>
            </a:r>
            <a:r>
              <a:rPr lang="en-US" sz="2000" dirty="0" smtClean="0">
                <a:solidFill>
                  <a:srgbClr val="FFFF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different formats</a:t>
            </a:r>
            <a:endParaRPr lang="en-SG" sz="2000" dirty="0">
              <a:solidFill>
                <a:srgbClr val="FFFF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876543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3000">
        <p:fade/>
      </p:transition>
    </mc:Choice>
    <mc:Fallback>
      <p:transition spd="med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ounded Rectangular Callout 19"/>
          <p:cNvSpPr/>
          <p:nvPr/>
        </p:nvSpPr>
        <p:spPr>
          <a:xfrm>
            <a:off x="5181600" y="1410225"/>
            <a:ext cx="2590800" cy="761475"/>
          </a:xfrm>
          <a:prstGeom prst="wedgeRoundRectCallout">
            <a:avLst>
              <a:gd name="adj1" fmla="val -39436"/>
              <a:gd name="adj2" fmla="val 99335"/>
              <a:gd name="adj3" fmla="val 16667"/>
            </a:avLst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lIns="36000" tIns="36000" rIns="36000" bIns="36000" rtlCol="0" anchor="ctr">
            <a:spAutoFit/>
          </a:bodyPr>
          <a:lstStyle/>
          <a:p>
            <a:pPr algn="ctr"/>
            <a:r>
              <a:rPr lang="en-US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View more </a:t>
            </a:r>
            <a:r>
              <a:rPr lang="en-US" sz="2000" dirty="0" smtClean="0">
                <a:solidFill>
                  <a:srgbClr val="FFFF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detailed reports</a:t>
            </a:r>
            <a:r>
              <a:rPr lang="en-US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…</a:t>
            </a:r>
            <a:endParaRPr lang="en-SG" sz="20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3281306" y="113144"/>
            <a:ext cx="81304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b="1" dirty="0" smtClean="0">
                <a:solidFill>
                  <a:srgbClr val="0070C0"/>
                </a:solidFill>
              </a:rPr>
              <a:t>Sessions</a:t>
            </a:r>
            <a:endParaRPr lang="en-SG" dirty="0">
              <a:solidFill>
                <a:srgbClr val="0070C0"/>
              </a:solidFill>
            </a:endParaRPr>
          </a:p>
        </p:txBody>
      </p:sp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685800"/>
            <a:ext cx="8458200" cy="63026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ounded Rectangle 2"/>
          <p:cNvSpPr/>
          <p:nvPr/>
        </p:nvSpPr>
        <p:spPr>
          <a:xfrm>
            <a:off x="304800" y="1790962"/>
            <a:ext cx="8458200" cy="5829038"/>
          </a:xfrm>
          <a:prstGeom prst="roundRect">
            <a:avLst>
              <a:gd name="adj" fmla="val 2101"/>
            </a:avLst>
          </a:prstGeom>
          <a:solidFill>
            <a:srgbClr val="AAAAAA">
              <a:alpha val="30000"/>
            </a:srgbClr>
          </a:solidFill>
          <a:ln w="25400" cap="flat" cmpd="sng" algn="ctr">
            <a:solidFill>
              <a:srgbClr val="000000"/>
            </a:solidFill>
            <a:prstDash val="solid"/>
          </a:ln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14188653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0">
        <p:fade/>
      </p:transition>
    </mc:Choice>
    <mc:Fallback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3" grpId="0" animBg="1"/>
      <p:bldP spid="3" grpId="1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PTLabsSpotlight20140728164402354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ounded Rectangular Callout 19"/>
          <p:cNvSpPr/>
          <p:nvPr/>
        </p:nvSpPr>
        <p:spPr>
          <a:xfrm>
            <a:off x="5181600" y="1410225"/>
            <a:ext cx="2590800" cy="761475"/>
          </a:xfrm>
          <a:prstGeom prst="wedgeRoundRectCallout">
            <a:avLst>
              <a:gd name="adj1" fmla="val -39436"/>
              <a:gd name="adj2" fmla="val 99335"/>
              <a:gd name="adj3" fmla="val 16667"/>
            </a:avLst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lIns="36000" tIns="36000" rIns="36000" bIns="36000" rtlCol="0" anchor="ctr">
            <a:spAutoFit/>
          </a:bodyPr>
          <a:lstStyle/>
          <a:p>
            <a:pPr algn="ctr"/>
            <a:r>
              <a:rPr lang="en-US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View more </a:t>
            </a:r>
            <a:r>
              <a:rPr lang="en-US" sz="2000" dirty="0" smtClean="0">
                <a:solidFill>
                  <a:srgbClr val="FFFF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detailed reports</a:t>
            </a:r>
            <a:r>
              <a:rPr lang="en-US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…</a:t>
            </a:r>
            <a:endParaRPr lang="en-SG" sz="20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3281306" y="113144"/>
            <a:ext cx="81304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b="1" dirty="0" smtClean="0">
                <a:solidFill>
                  <a:srgbClr val="0070C0"/>
                </a:solidFill>
              </a:rPr>
              <a:t>Sessions</a:t>
            </a:r>
            <a:endParaRPr lang="en-SG" dirty="0">
              <a:solidFill>
                <a:srgbClr val="0070C0"/>
              </a:solidFill>
            </a:endParaRPr>
          </a:p>
        </p:txBody>
      </p:sp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685800"/>
            <a:ext cx="8458200" cy="63026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SpotlightShapedf0c0ede-830a-4f28-86b2-cbc252bfe6f0" hidden="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063"/>
          <a:stretch>
            <a:fillRect/>
          </a:stretch>
        </p:blipFill>
        <p:spPr bwMode="auto">
          <a:xfrm>
            <a:off x="303212" y="1791625"/>
            <a:ext cx="8461376" cy="50664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SpotlightShape1_rendered"/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7000" y="-127000"/>
            <a:ext cx="9401176" cy="7115176"/>
          </a:xfrm>
          <a:prstGeom prst="rect">
            <a:avLst/>
          </a:prstGeom>
        </p:spPr>
      </p:pic>
      <p:pic>
        <p:nvPicPr>
          <p:cNvPr id="2" name="PPIndicator201407281644024225"/>
          <p:cNvPicPr>
            <a:picLocks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00" y="0"/>
            <a:ext cx="1524000" cy="1066800"/>
          </a:xfrm>
          <a:prstGeom prst="rect">
            <a:avLst/>
          </a:prstGeom>
        </p:spPr>
      </p:pic>
      <p:sp>
        <p:nvSpPr>
          <p:cNvPr id="12" name="Rounded Rectangular Callout 11"/>
          <p:cNvSpPr/>
          <p:nvPr/>
        </p:nvSpPr>
        <p:spPr>
          <a:xfrm>
            <a:off x="1981200" y="940451"/>
            <a:ext cx="2895600" cy="761475"/>
          </a:xfrm>
          <a:prstGeom prst="wedgeRoundRectCallout">
            <a:avLst>
              <a:gd name="adj1" fmla="val -20306"/>
              <a:gd name="adj2" fmla="val 71006"/>
              <a:gd name="adj3" fmla="val 16667"/>
            </a:avLst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lIns="36000" tIns="36000" rIns="36000" bIns="36000" rtlCol="0" anchor="ctr">
            <a:spAutoFit/>
          </a:bodyPr>
          <a:lstStyle/>
          <a:p>
            <a:pPr algn="ctr"/>
            <a:r>
              <a:rPr lang="en-US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And </a:t>
            </a:r>
            <a:r>
              <a:rPr lang="en-US" sz="2000" dirty="0" smtClean="0">
                <a:solidFill>
                  <a:srgbClr val="FFFF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drill down </a:t>
            </a:r>
            <a:r>
              <a:rPr lang="en-US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en-US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en-US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to details.</a:t>
            </a:r>
            <a:endParaRPr lang="en-SG" sz="20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525901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3000">
        <p:fade/>
      </p:transition>
    </mc:Choice>
    <mc:Fallback>
      <p:transition spd="med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207371" y="1681163"/>
            <a:ext cx="8555629" cy="1443037"/>
            <a:chOff x="533400" y="2747963"/>
            <a:chExt cx="8075613" cy="1362075"/>
          </a:xfrm>
        </p:grpSpPr>
        <p:pic>
          <p:nvPicPr>
            <p:cNvPr id="22530" name="Picture 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3400" y="2747963"/>
              <a:ext cx="8075613" cy="13620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2531" name="Picture 3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76775" y="3105694"/>
              <a:ext cx="466725" cy="228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1" name="Rounded Rectangular Callout 10"/>
          <p:cNvSpPr/>
          <p:nvPr/>
        </p:nvSpPr>
        <p:spPr>
          <a:xfrm>
            <a:off x="6248400" y="762000"/>
            <a:ext cx="1758099" cy="761475"/>
          </a:xfrm>
          <a:prstGeom prst="wedgeRoundRectCallout">
            <a:avLst>
              <a:gd name="adj1" fmla="val 50875"/>
              <a:gd name="adj2" fmla="val 121477"/>
              <a:gd name="adj3" fmla="val 16667"/>
            </a:avLst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lIns="36000" tIns="36000" rIns="36000" bIns="36000" rtlCol="0" anchor="ctr">
            <a:spAutoFit/>
          </a:bodyPr>
          <a:lstStyle/>
          <a:p>
            <a:pPr algn="ctr"/>
            <a:r>
              <a:rPr lang="en-US" sz="2000" dirty="0" smtClean="0">
                <a:solidFill>
                  <a:srgbClr val="FFFF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Publish</a:t>
            </a:r>
            <a:r>
              <a:rPr lang="en-US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to students</a:t>
            </a:r>
            <a:endParaRPr lang="en-SG" sz="20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2" name="Flowchart: Extract 4"/>
          <p:cNvSpPr>
            <a:spLocks noChangeAspect="1"/>
          </p:cNvSpPr>
          <p:nvPr/>
        </p:nvSpPr>
        <p:spPr>
          <a:xfrm rot="20042488">
            <a:off x="7576834" y="2699529"/>
            <a:ext cx="120505" cy="178712"/>
          </a:xfrm>
          <a:custGeom>
            <a:avLst/>
            <a:gdLst/>
            <a:ahLst/>
            <a:cxnLst/>
            <a:rect l="l" t="t" r="r" b="b"/>
            <a:pathLst>
              <a:path w="457618" h="678657">
                <a:moveTo>
                  <a:pt x="228809" y="0"/>
                </a:moveTo>
                <a:lnTo>
                  <a:pt x="457618" y="533400"/>
                </a:lnTo>
                <a:lnTo>
                  <a:pt x="283825" y="472061"/>
                </a:lnTo>
                <a:lnTo>
                  <a:pt x="283825" y="678657"/>
                </a:lnTo>
                <a:lnTo>
                  <a:pt x="173793" y="678657"/>
                </a:lnTo>
                <a:lnTo>
                  <a:pt x="173793" y="472061"/>
                </a:lnTo>
                <a:lnTo>
                  <a:pt x="0" y="533400"/>
                </a:lnTo>
                <a:close/>
              </a:path>
            </a:pathLst>
          </a:custGeom>
          <a:solidFill>
            <a:srgbClr val="FFFF00"/>
          </a:solidFill>
          <a:ln w="12700" cap="rnd">
            <a:solidFill>
              <a:schemeClr val="tx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SG"/>
          </a:p>
        </p:txBody>
      </p:sp>
      <p:sp>
        <p:nvSpPr>
          <p:cNvPr id="13" name="Donut 12"/>
          <p:cNvSpPr/>
          <p:nvPr/>
        </p:nvSpPr>
        <p:spPr>
          <a:xfrm>
            <a:off x="7543800" y="1664504"/>
            <a:ext cx="1219200" cy="1219200"/>
          </a:xfrm>
          <a:prstGeom prst="donut">
            <a:avLst/>
          </a:prstGeom>
          <a:solidFill>
            <a:srgbClr val="FFFF00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SG">
              <a:solidFill>
                <a:schemeClr val="tx1"/>
              </a:solidFill>
            </a:endParaRPr>
          </a:p>
        </p:txBody>
      </p:sp>
      <p:pic>
        <p:nvPicPr>
          <p:cNvPr id="14" name="Picture 7" descr="C:\Users\dcsdcr\Downloads\ajax-loader (2)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25438" y="2265900"/>
            <a:ext cx="158134" cy="1581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Rectangle 14"/>
          <p:cNvSpPr/>
          <p:nvPr/>
        </p:nvSpPr>
        <p:spPr>
          <a:xfrm>
            <a:off x="3281306" y="113144"/>
            <a:ext cx="81304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b="1" dirty="0" smtClean="0">
                <a:solidFill>
                  <a:srgbClr val="0070C0"/>
                </a:solidFill>
              </a:rPr>
              <a:t>Sessions</a:t>
            </a:r>
            <a:endParaRPr lang="en-SG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24785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3000">
        <p:fade/>
      </p:transition>
    </mc:Choice>
    <mc:Fallback xmlns="">
      <p:transition spd="med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000"/>
                            </p:stCondLst>
                            <p:childTnLst>
                              <p:par>
                                <p:cTn id="16" presetID="42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-7.70298E-7 L 0.05642 -0.07495 " pathEditMode="relative" rAng="0" ptsTypes="AA">
                                      <p:cBhvr>
                                        <p:cTn id="17" dur="7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12" y="-374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700"/>
                            </p:stCondLst>
                            <p:childTnLst>
                              <p:par>
                                <p:cTn id="19" presetID="53" presetClass="entr" presetSubtype="16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900"/>
                            </p:stCondLst>
                            <p:childTnLst>
                              <p:par>
                                <p:cTn id="25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7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600"/>
                            </p:stCondLst>
                            <p:childTnLst>
                              <p:par>
                                <p:cTn id="2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2" grpId="1" animBg="1"/>
      <p:bldP spid="13" grpId="0" animBg="1"/>
      <p:bldP spid="13" grpId="1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743200" y="3124200"/>
            <a:ext cx="4191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 smtClean="0">
                <a:solidFill>
                  <a:schemeClr val="accent6"/>
                </a:solidFill>
              </a:rPr>
              <a:t>Student View  </a:t>
            </a:r>
            <a:r>
              <a:rPr lang="en-US" sz="4000" b="1" dirty="0" smtClean="0">
                <a:solidFill>
                  <a:schemeClr val="accent6"/>
                </a:solidFill>
                <a:sym typeface="Wingdings" pitchFamily="2" charset="2"/>
              </a:rPr>
              <a:t></a:t>
            </a:r>
            <a:endParaRPr lang="en-SG" sz="4000" b="1" dirty="0">
              <a:solidFill>
                <a:schemeClr val="accent6"/>
              </a:solidFill>
            </a:endParaRPr>
          </a:p>
        </p:txBody>
      </p:sp>
      <p:grpSp>
        <p:nvGrpSpPr>
          <p:cNvPr id="3" name="Group 2"/>
          <p:cNvGrpSpPr>
            <a:grpSpLocks noChangeAspect="1"/>
          </p:cNvGrpSpPr>
          <p:nvPr/>
        </p:nvGrpSpPr>
        <p:grpSpPr>
          <a:xfrm>
            <a:off x="4240120" y="1816549"/>
            <a:ext cx="582634" cy="1014367"/>
            <a:chOff x="699777" y="319219"/>
            <a:chExt cx="298983" cy="520531"/>
          </a:xfrm>
          <a:noFill/>
        </p:grpSpPr>
        <p:sp>
          <p:nvSpPr>
            <p:cNvPr id="4" name="Flowchart: Connector 3"/>
            <p:cNvSpPr/>
            <p:nvPr/>
          </p:nvSpPr>
          <p:spPr>
            <a:xfrm>
              <a:off x="738937" y="319219"/>
              <a:ext cx="220662" cy="220662"/>
            </a:xfrm>
            <a:prstGeom prst="flowChartConnector">
              <a:avLst/>
            </a:prstGeom>
            <a:grpFill/>
            <a:ln w="57150"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SG"/>
            </a:p>
          </p:txBody>
        </p:sp>
        <p:sp>
          <p:nvSpPr>
            <p:cNvPr id="5" name="Flowchart: Delay 4"/>
            <p:cNvSpPr/>
            <p:nvPr/>
          </p:nvSpPr>
          <p:spPr>
            <a:xfrm rot="16200000">
              <a:off x="709092" y="550082"/>
              <a:ext cx="280353" cy="298983"/>
            </a:xfrm>
            <a:prstGeom prst="flowChartDelay">
              <a:avLst/>
            </a:prstGeom>
            <a:grpFill/>
            <a:ln w="57150"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SG"/>
            </a:p>
          </p:txBody>
        </p:sp>
        <p:sp>
          <p:nvSpPr>
            <p:cNvPr id="6" name="Freeform 5"/>
            <p:cNvSpPr/>
            <p:nvPr/>
          </p:nvSpPr>
          <p:spPr>
            <a:xfrm>
              <a:off x="943388" y="479408"/>
              <a:ext cx="50006" cy="19050"/>
            </a:xfrm>
            <a:custGeom>
              <a:avLst/>
              <a:gdLst>
                <a:gd name="connsiteX0" fmla="*/ 0 w 50006"/>
                <a:gd name="connsiteY0" fmla="*/ 0 h 19050"/>
                <a:gd name="connsiteX1" fmla="*/ 0 w 50006"/>
                <a:gd name="connsiteY1" fmla="*/ 0 h 19050"/>
                <a:gd name="connsiteX2" fmla="*/ 21431 w 50006"/>
                <a:gd name="connsiteY2" fmla="*/ 4762 h 19050"/>
                <a:gd name="connsiteX3" fmla="*/ 28575 w 50006"/>
                <a:gd name="connsiteY3" fmla="*/ 9525 h 19050"/>
                <a:gd name="connsiteX4" fmla="*/ 38100 w 50006"/>
                <a:gd name="connsiteY4" fmla="*/ 14287 h 19050"/>
                <a:gd name="connsiteX5" fmla="*/ 50006 w 50006"/>
                <a:gd name="connsiteY5" fmla="*/ 1905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0006" h="19050">
                  <a:moveTo>
                    <a:pt x="0" y="0"/>
                  </a:moveTo>
                  <a:lnTo>
                    <a:pt x="0" y="0"/>
                  </a:lnTo>
                  <a:cubicBezTo>
                    <a:pt x="7144" y="1587"/>
                    <a:pt x="14489" y="2448"/>
                    <a:pt x="21431" y="4762"/>
                  </a:cubicBezTo>
                  <a:cubicBezTo>
                    <a:pt x="24146" y="5667"/>
                    <a:pt x="26090" y="8105"/>
                    <a:pt x="28575" y="9525"/>
                  </a:cubicBezTo>
                  <a:cubicBezTo>
                    <a:pt x="31657" y="11286"/>
                    <a:pt x="34837" y="12889"/>
                    <a:pt x="38100" y="14287"/>
                  </a:cubicBezTo>
                  <a:cubicBezTo>
                    <a:pt x="58672" y="23103"/>
                    <a:pt x="34691" y="11391"/>
                    <a:pt x="50006" y="19050"/>
                  </a:cubicBezTo>
                </a:path>
              </a:pathLst>
            </a:custGeom>
            <a:grpFill/>
            <a:ln w="57150"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SG"/>
            </a:p>
          </p:txBody>
        </p:sp>
        <p:sp>
          <p:nvSpPr>
            <p:cNvPr id="7" name="Flowchart: Connector 6"/>
            <p:cNvSpPr/>
            <p:nvPr/>
          </p:nvSpPr>
          <p:spPr>
            <a:xfrm flipH="1">
              <a:off x="851649" y="373837"/>
              <a:ext cx="45719" cy="45719"/>
            </a:xfrm>
            <a:prstGeom prst="flowChartConnector">
              <a:avLst/>
            </a:prstGeom>
            <a:grpFill/>
            <a:ln w="57150"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SG"/>
            </a:p>
          </p:txBody>
        </p:sp>
      </p:grpSp>
    </p:spTree>
    <p:extLst>
      <p:ext uri="{BB962C8B-B14F-4D97-AF65-F5344CB8AC3E}">
        <p14:creationId xmlns:p14="http://schemas.microsoft.com/office/powerpoint/2010/main" val="138886725"/>
      </p:ext>
    </p:extLst>
  </p:cSld>
  <p:clrMapOvr>
    <a:masterClrMapping/>
  </p:clrMapOvr>
  <p:transition spd="slow" advTm="1000">
    <p:push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7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1" r="5468"/>
          <a:stretch/>
        </p:blipFill>
        <p:spPr bwMode="auto">
          <a:xfrm>
            <a:off x="0" y="-27317"/>
            <a:ext cx="9144000" cy="69093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44687"/>
          <a:stretch/>
        </p:blipFill>
        <p:spPr bwMode="auto">
          <a:xfrm>
            <a:off x="566079" y="762001"/>
            <a:ext cx="8044521" cy="23952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9682"/>
          <a:stretch/>
        </p:blipFill>
        <p:spPr bwMode="auto">
          <a:xfrm>
            <a:off x="718479" y="4987557"/>
            <a:ext cx="8044521" cy="8798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951182" y="1931926"/>
            <a:ext cx="6019800" cy="280076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SG" sz="1600" dirty="0"/>
              <a:t>Hello </a:t>
            </a:r>
            <a:r>
              <a:rPr lang="en-SG" sz="1600" dirty="0" smtClean="0"/>
              <a:t>Emily Fowler,</a:t>
            </a:r>
          </a:p>
          <a:p>
            <a:r>
              <a:rPr lang="en-SG" sz="1600" dirty="0" smtClean="0"/>
              <a:t>The </a:t>
            </a:r>
            <a:r>
              <a:rPr lang="en-SG" sz="1600" dirty="0"/>
              <a:t>following peer evaluation </a:t>
            </a:r>
            <a:r>
              <a:rPr lang="en-SG" sz="1600" dirty="0" smtClean="0"/>
              <a:t>results are now published.</a:t>
            </a:r>
            <a:r>
              <a:rPr lang="en-SG" sz="1600" dirty="0"/>
              <a:t> </a:t>
            </a:r>
            <a:br>
              <a:rPr lang="en-SG" sz="1600" dirty="0"/>
            </a:br>
            <a:r>
              <a:rPr lang="en-SG" sz="1600" dirty="0"/>
              <a:t>   Course: [ECON101-2013Fall]Introduction to Economics</a:t>
            </a:r>
            <a:br>
              <a:rPr lang="en-SG" sz="1600" dirty="0"/>
            </a:br>
            <a:r>
              <a:rPr lang="en-SG" sz="1600" dirty="0"/>
              <a:t>   Evaluation Name: </a:t>
            </a:r>
            <a:r>
              <a:rPr lang="en-SG" sz="1600" dirty="0" smtClean="0"/>
              <a:t>Group project peer evaluation</a:t>
            </a:r>
            <a:r>
              <a:rPr lang="en-SG" sz="1600" dirty="0"/>
              <a:t> </a:t>
            </a:r>
            <a:br>
              <a:rPr lang="en-SG" sz="1600" dirty="0"/>
            </a:br>
            <a:r>
              <a:rPr lang="en-SG" sz="1600" dirty="0"/>
              <a:t>   Deadline: 30 Apr 2014, 23:59 </a:t>
            </a:r>
            <a:br>
              <a:rPr lang="en-SG" sz="1600" dirty="0"/>
            </a:br>
            <a:endParaRPr lang="en-SG" sz="1600" dirty="0" smtClean="0"/>
          </a:p>
          <a:p>
            <a:r>
              <a:rPr lang="en-SG" sz="1600" b="1" dirty="0" smtClean="0">
                <a:solidFill>
                  <a:srgbClr val="00B050"/>
                </a:solidFill>
              </a:rPr>
              <a:t>To view results, click </a:t>
            </a:r>
            <a:r>
              <a:rPr lang="en-SG" sz="1600" b="1" dirty="0">
                <a:hlinkClick r:id="rId7"/>
              </a:rPr>
              <a:t>here</a:t>
            </a:r>
            <a:endParaRPr lang="en-SG" sz="1600" b="1" dirty="0"/>
          </a:p>
          <a:p>
            <a:endParaRPr lang="en-SG" sz="1600" dirty="0" smtClean="0"/>
          </a:p>
          <a:p>
            <a:r>
              <a:rPr lang="en-SG" sz="1600" dirty="0" smtClean="0"/>
              <a:t>Regards</a:t>
            </a:r>
            <a:r>
              <a:rPr lang="en-SG" sz="1600" dirty="0"/>
              <a:t>, </a:t>
            </a:r>
            <a:br>
              <a:rPr lang="en-SG" sz="1600" dirty="0"/>
            </a:br>
            <a:r>
              <a:rPr lang="en-SG" sz="1600" dirty="0"/>
              <a:t>TEAMMATES Team.</a:t>
            </a:r>
          </a:p>
          <a:p>
            <a:endParaRPr lang="en-SG" sz="1600" dirty="0"/>
          </a:p>
        </p:txBody>
      </p:sp>
      <p:sp>
        <p:nvSpPr>
          <p:cNvPr id="5" name="Rectangle 4"/>
          <p:cNvSpPr/>
          <p:nvPr/>
        </p:nvSpPr>
        <p:spPr>
          <a:xfrm>
            <a:off x="1951182" y="1261646"/>
            <a:ext cx="5745018" cy="338554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en-SG" sz="1600" b="1" dirty="0" smtClean="0"/>
              <a:t>TEAMMATES</a:t>
            </a:r>
            <a:r>
              <a:rPr lang="en-SG" sz="1600" b="1" dirty="0"/>
              <a:t>: [ECON101-2013Fall] </a:t>
            </a:r>
            <a:r>
              <a:rPr lang="en-SG" sz="1600" b="1" dirty="0" smtClean="0"/>
              <a:t>Group project peer evaluation</a:t>
            </a:r>
            <a:endParaRPr lang="en-SG" sz="1600" b="1" dirty="0"/>
          </a:p>
        </p:txBody>
      </p:sp>
      <p:sp>
        <p:nvSpPr>
          <p:cNvPr id="8" name="Rounded Rectangular Callout 7"/>
          <p:cNvSpPr/>
          <p:nvPr/>
        </p:nvSpPr>
        <p:spPr>
          <a:xfrm>
            <a:off x="4740739" y="3427356"/>
            <a:ext cx="2570018" cy="761475"/>
          </a:xfrm>
          <a:prstGeom prst="wedgeRoundRectCallout">
            <a:avLst>
              <a:gd name="adj1" fmla="val -63664"/>
              <a:gd name="adj2" fmla="val -25561"/>
              <a:gd name="adj3" fmla="val 16667"/>
            </a:avLst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lIns="36000" tIns="36000" rIns="36000" bIns="36000" rtlCol="0" anchor="ctr">
            <a:spAutoFit/>
          </a:bodyPr>
          <a:lstStyle/>
          <a:p>
            <a:pPr algn="ctr"/>
            <a:r>
              <a:rPr lang="en-US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… students receive </a:t>
            </a:r>
            <a:r>
              <a:rPr lang="en-US" sz="2000" dirty="0" smtClean="0">
                <a:solidFill>
                  <a:srgbClr val="FFFF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link to results</a:t>
            </a:r>
            <a:r>
              <a:rPr lang="en-US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.</a:t>
            </a:r>
            <a:endParaRPr lang="en-SG" sz="20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1" name="Flowchart: Extract 4"/>
          <p:cNvSpPr>
            <a:spLocks noChangeAspect="1"/>
          </p:cNvSpPr>
          <p:nvPr/>
        </p:nvSpPr>
        <p:spPr>
          <a:xfrm rot="20042488">
            <a:off x="4418461" y="3810602"/>
            <a:ext cx="120505" cy="178712"/>
          </a:xfrm>
          <a:custGeom>
            <a:avLst/>
            <a:gdLst/>
            <a:ahLst/>
            <a:cxnLst/>
            <a:rect l="l" t="t" r="r" b="b"/>
            <a:pathLst>
              <a:path w="457618" h="678657">
                <a:moveTo>
                  <a:pt x="228809" y="0"/>
                </a:moveTo>
                <a:lnTo>
                  <a:pt x="457618" y="533400"/>
                </a:lnTo>
                <a:lnTo>
                  <a:pt x="283825" y="472061"/>
                </a:lnTo>
                <a:lnTo>
                  <a:pt x="283825" y="678657"/>
                </a:lnTo>
                <a:lnTo>
                  <a:pt x="173793" y="678657"/>
                </a:lnTo>
                <a:lnTo>
                  <a:pt x="173793" y="472061"/>
                </a:lnTo>
                <a:lnTo>
                  <a:pt x="0" y="533400"/>
                </a:lnTo>
                <a:close/>
              </a:path>
            </a:pathLst>
          </a:custGeom>
          <a:solidFill>
            <a:srgbClr val="FFFF00"/>
          </a:solidFill>
          <a:ln w="12700" cap="rnd">
            <a:solidFill>
              <a:schemeClr val="tx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SG"/>
          </a:p>
        </p:txBody>
      </p:sp>
      <p:sp>
        <p:nvSpPr>
          <p:cNvPr id="12" name="Donut 11"/>
          <p:cNvSpPr/>
          <p:nvPr/>
        </p:nvSpPr>
        <p:spPr>
          <a:xfrm>
            <a:off x="3352800" y="3033713"/>
            <a:ext cx="1219200" cy="1219200"/>
          </a:xfrm>
          <a:prstGeom prst="donut">
            <a:avLst/>
          </a:prstGeom>
          <a:solidFill>
            <a:srgbClr val="FFFF00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SG">
              <a:solidFill>
                <a:schemeClr val="tx1"/>
              </a:solidFill>
            </a:endParaRPr>
          </a:p>
        </p:txBody>
      </p:sp>
      <p:pic>
        <p:nvPicPr>
          <p:cNvPr id="13" name="Picture 7" descr="C:\Users\dcsdcr\Downloads\ajax-loader (2).gif"/>
          <p:cNvPicPr>
            <a:picLocks noChangeAspect="1" noChangeArrowheads="1" noCrop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4438" y="3635109"/>
            <a:ext cx="158134" cy="1581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36247745"/>
      </p:ext>
    </p:extLst>
  </p:cSld>
  <p:clrMapOvr>
    <a:masterClrMapping/>
  </p:clrMapOvr>
  <p:transition spd="slow" advTm="200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grpId="1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42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-4.07407E-6 L -0.04809 -0.04004 " pathEditMode="relative" rAng="0" ptsTypes="AA">
                                      <p:cBhvr>
                                        <p:cTn id="13" dur="7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13" y="-201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700"/>
                            </p:stCondLst>
                            <p:childTnLst>
                              <p:par>
                                <p:cTn id="15" presetID="53" presetClass="entr" presetSubtype="16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900"/>
                            </p:stCondLst>
                            <p:childTnLst>
                              <p:par>
                                <p:cTn id="21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7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600"/>
                            </p:stCondLst>
                            <p:childTnLst>
                              <p:par>
                                <p:cTn id="2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 animBg="1"/>
      <p:bldP spid="11" grpId="1" animBg="1"/>
      <p:bldP spid="12" grpId="0" animBg="1"/>
      <p:bldP spid="12" grpId="1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7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1" r="5468"/>
          <a:stretch/>
        </p:blipFill>
        <p:spPr bwMode="auto">
          <a:xfrm>
            <a:off x="0" y="-27317"/>
            <a:ext cx="9144000" cy="69093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9701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2299" y="4411416"/>
            <a:ext cx="7751985" cy="16528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702" name="Picture 6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70"/>
          <a:stretch/>
        </p:blipFill>
        <p:spPr bwMode="auto">
          <a:xfrm>
            <a:off x="685801" y="838200"/>
            <a:ext cx="7894781" cy="346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ounded Rectangular Callout 7"/>
          <p:cNvSpPr/>
          <p:nvPr/>
        </p:nvSpPr>
        <p:spPr>
          <a:xfrm>
            <a:off x="5181600" y="2018728"/>
            <a:ext cx="2743200" cy="1101994"/>
          </a:xfrm>
          <a:prstGeom prst="wedgeRoundRectCallout">
            <a:avLst>
              <a:gd name="adj1" fmla="val -17303"/>
              <a:gd name="adj2" fmla="val 81722"/>
              <a:gd name="adj3" fmla="val 16667"/>
            </a:avLst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lIns="36000" tIns="36000" rIns="36000" bIns="36000" rtlCol="0" anchor="ctr">
            <a:spAutoFit/>
          </a:bodyPr>
          <a:lstStyle/>
          <a:p>
            <a:r>
              <a:rPr lang="en-US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Can </a:t>
            </a:r>
            <a:r>
              <a:rPr lang="en-US" sz="2000" dirty="0" smtClean="0">
                <a:solidFill>
                  <a:srgbClr val="FFFF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compare</a:t>
            </a:r>
            <a:r>
              <a:rPr lang="en-US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en-US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en-US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own </a:t>
            </a:r>
            <a:r>
              <a:rPr lang="en-US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perception </a:t>
            </a:r>
            <a:r>
              <a:rPr lang="en-US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en-US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en-US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to </a:t>
            </a:r>
            <a:r>
              <a:rPr lang="en-US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team </a:t>
            </a:r>
            <a:r>
              <a:rPr lang="en-US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perception</a:t>
            </a:r>
            <a:endParaRPr lang="en-SG" sz="20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8" name="Rounded Rectangular Callout 17"/>
          <p:cNvSpPr/>
          <p:nvPr/>
        </p:nvSpPr>
        <p:spPr>
          <a:xfrm>
            <a:off x="5791200" y="5135956"/>
            <a:ext cx="2570018" cy="761475"/>
          </a:xfrm>
          <a:prstGeom prst="wedgeRoundRectCallout">
            <a:avLst>
              <a:gd name="adj1" fmla="val -62586"/>
              <a:gd name="adj2" fmla="val -21370"/>
              <a:gd name="adj3" fmla="val 16667"/>
            </a:avLst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lIns="36000" tIns="36000" rIns="36000" bIns="36000" rtlCol="0" anchor="ctr">
            <a:spAutoFit/>
          </a:bodyPr>
          <a:lstStyle/>
          <a:p>
            <a:pPr algn="ctr"/>
            <a:r>
              <a:rPr lang="en-US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Anonymous</a:t>
            </a:r>
            <a:br>
              <a:rPr lang="en-US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en-US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2000" dirty="0" smtClean="0">
                <a:solidFill>
                  <a:srgbClr val="FFFF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peer feedback</a:t>
            </a:r>
            <a:endParaRPr lang="en-SG" sz="20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667936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8000">
        <p:fade/>
      </p:transition>
    </mc:Choice>
    <mc:Fallback xmlns="">
      <p:transition spd="med" advTm="8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8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19729" y="3124200"/>
            <a:ext cx="4191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 smtClean="0">
                <a:solidFill>
                  <a:srgbClr val="4F81BD"/>
                </a:solidFill>
                <a:sym typeface="Wingdings" pitchFamily="2" charset="2"/>
              </a:rPr>
              <a:t> I</a:t>
            </a:r>
            <a:r>
              <a:rPr lang="en-US" sz="4000" b="1" dirty="0" smtClean="0">
                <a:solidFill>
                  <a:srgbClr val="4F81BD"/>
                </a:solidFill>
              </a:rPr>
              <a:t>nstructor View</a:t>
            </a:r>
            <a:endParaRPr lang="en-SG" sz="4000" b="1" dirty="0">
              <a:solidFill>
                <a:srgbClr val="4F81BD"/>
              </a:solidFill>
            </a:endParaRPr>
          </a:p>
        </p:txBody>
      </p:sp>
      <p:grpSp>
        <p:nvGrpSpPr>
          <p:cNvPr id="3" name="Group 2"/>
          <p:cNvGrpSpPr>
            <a:grpSpLocks noChangeAspect="1"/>
          </p:cNvGrpSpPr>
          <p:nvPr/>
        </p:nvGrpSpPr>
        <p:grpSpPr>
          <a:xfrm flipH="1">
            <a:off x="4224260" y="1929093"/>
            <a:ext cx="582634" cy="1014367"/>
            <a:chOff x="638861" y="309422"/>
            <a:chExt cx="298983" cy="520531"/>
          </a:xfrm>
          <a:noFill/>
        </p:grpSpPr>
        <p:sp>
          <p:nvSpPr>
            <p:cNvPr id="4" name="Flowchart: Connector 3"/>
            <p:cNvSpPr/>
            <p:nvPr/>
          </p:nvSpPr>
          <p:spPr>
            <a:xfrm>
              <a:off x="678021" y="309422"/>
              <a:ext cx="220662" cy="220662"/>
            </a:xfrm>
            <a:prstGeom prst="flowChartConnector">
              <a:avLst/>
            </a:prstGeom>
            <a:grpFill/>
            <a:ln w="571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SG">
                <a:solidFill>
                  <a:prstClr val="white"/>
                </a:solidFill>
              </a:endParaRPr>
            </a:p>
          </p:txBody>
        </p:sp>
        <p:grpSp>
          <p:nvGrpSpPr>
            <p:cNvPr id="5" name="Group 4"/>
            <p:cNvGrpSpPr/>
            <p:nvPr/>
          </p:nvGrpSpPr>
          <p:grpSpPr>
            <a:xfrm>
              <a:off x="638861" y="549600"/>
              <a:ext cx="298983" cy="280353"/>
              <a:chOff x="638861" y="549600"/>
              <a:chExt cx="298983" cy="280353"/>
            </a:xfrm>
            <a:grpFill/>
          </p:grpSpPr>
          <p:sp>
            <p:nvSpPr>
              <p:cNvPr id="8" name="Flowchart: Delay 7"/>
              <p:cNvSpPr/>
              <p:nvPr/>
            </p:nvSpPr>
            <p:spPr>
              <a:xfrm rot="16200000">
                <a:off x="648176" y="540285"/>
                <a:ext cx="280353" cy="298983"/>
              </a:xfrm>
              <a:prstGeom prst="flowChartDelay">
                <a:avLst/>
              </a:prstGeom>
              <a:grpFill/>
              <a:ln w="5715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SG">
                  <a:solidFill>
                    <a:prstClr val="white"/>
                  </a:solidFill>
                </a:endParaRPr>
              </a:p>
            </p:txBody>
          </p:sp>
          <p:sp>
            <p:nvSpPr>
              <p:cNvPr id="9" name="Freeform 8"/>
              <p:cNvSpPr/>
              <p:nvPr/>
            </p:nvSpPr>
            <p:spPr>
              <a:xfrm>
                <a:off x="737215" y="552954"/>
                <a:ext cx="102393" cy="235744"/>
              </a:xfrm>
              <a:custGeom>
                <a:avLst/>
                <a:gdLst>
                  <a:gd name="connsiteX0" fmla="*/ 47625 w 102393"/>
                  <a:gd name="connsiteY0" fmla="*/ 0 h 235744"/>
                  <a:gd name="connsiteX1" fmla="*/ 0 w 102393"/>
                  <a:gd name="connsiteY1" fmla="*/ 185738 h 235744"/>
                  <a:gd name="connsiteX2" fmla="*/ 57150 w 102393"/>
                  <a:gd name="connsiteY2" fmla="*/ 235744 h 235744"/>
                  <a:gd name="connsiteX3" fmla="*/ 102393 w 102393"/>
                  <a:gd name="connsiteY3" fmla="*/ 171450 h 235744"/>
                  <a:gd name="connsiteX4" fmla="*/ 47625 w 102393"/>
                  <a:gd name="connsiteY4" fmla="*/ 0 h 2357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393" h="235744">
                    <a:moveTo>
                      <a:pt x="47625" y="0"/>
                    </a:moveTo>
                    <a:lnTo>
                      <a:pt x="0" y="185738"/>
                    </a:lnTo>
                    <a:lnTo>
                      <a:pt x="57150" y="235744"/>
                    </a:lnTo>
                    <a:lnTo>
                      <a:pt x="102393" y="171450"/>
                    </a:lnTo>
                    <a:lnTo>
                      <a:pt x="47625" y="0"/>
                    </a:lnTo>
                    <a:close/>
                  </a:path>
                </a:pathLst>
              </a:custGeom>
              <a:grpFill/>
              <a:ln w="5715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SG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6" name="Freeform 5"/>
            <p:cNvSpPr/>
            <p:nvPr/>
          </p:nvSpPr>
          <p:spPr>
            <a:xfrm>
              <a:off x="882472" y="469611"/>
              <a:ext cx="50006" cy="19050"/>
            </a:xfrm>
            <a:custGeom>
              <a:avLst/>
              <a:gdLst>
                <a:gd name="connsiteX0" fmla="*/ 0 w 50006"/>
                <a:gd name="connsiteY0" fmla="*/ 0 h 19050"/>
                <a:gd name="connsiteX1" fmla="*/ 0 w 50006"/>
                <a:gd name="connsiteY1" fmla="*/ 0 h 19050"/>
                <a:gd name="connsiteX2" fmla="*/ 21431 w 50006"/>
                <a:gd name="connsiteY2" fmla="*/ 4762 h 19050"/>
                <a:gd name="connsiteX3" fmla="*/ 28575 w 50006"/>
                <a:gd name="connsiteY3" fmla="*/ 9525 h 19050"/>
                <a:gd name="connsiteX4" fmla="*/ 38100 w 50006"/>
                <a:gd name="connsiteY4" fmla="*/ 14287 h 19050"/>
                <a:gd name="connsiteX5" fmla="*/ 50006 w 50006"/>
                <a:gd name="connsiteY5" fmla="*/ 1905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0006" h="19050">
                  <a:moveTo>
                    <a:pt x="0" y="0"/>
                  </a:moveTo>
                  <a:lnTo>
                    <a:pt x="0" y="0"/>
                  </a:lnTo>
                  <a:cubicBezTo>
                    <a:pt x="7144" y="1587"/>
                    <a:pt x="14489" y="2448"/>
                    <a:pt x="21431" y="4762"/>
                  </a:cubicBezTo>
                  <a:cubicBezTo>
                    <a:pt x="24146" y="5667"/>
                    <a:pt x="26090" y="8105"/>
                    <a:pt x="28575" y="9525"/>
                  </a:cubicBezTo>
                  <a:cubicBezTo>
                    <a:pt x="31657" y="11286"/>
                    <a:pt x="34837" y="12889"/>
                    <a:pt x="38100" y="14287"/>
                  </a:cubicBezTo>
                  <a:cubicBezTo>
                    <a:pt x="58672" y="23103"/>
                    <a:pt x="34691" y="11391"/>
                    <a:pt x="50006" y="19050"/>
                  </a:cubicBezTo>
                </a:path>
              </a:pathLst>
            </a:custGeom>
            <a:grpFill/>
            <a:ln w="571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SG">
                <a:solidFill>
                  <a:prstClr val="white"/>
                </a:solidFill>
              </a:endParaRPr>
            </a:p>
          </p:txBody>
        </p:sp>
        <p:sp>
          <p:nvSpPr>
            <p:cNvPr id="7" name="Flowchart: Connector 6"/>
            <p:cNvSpPr/>
            <p:nvPr/>
          </p:nvSpPr>
          <p:spPr>
            <a:xfrm>
              <a:off x="800257" y="354516"/>
              <a:ext cx="45719" cy="45719"/>
            </a:xfrm>
            <a:prstGeom prst="flowChartConnector">
              <a:avLst/>
            </a:prstGeom>
            <a:grpFill/>
            <a:ln w="571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SG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48372641"/>
      </p:ext>
    </p:extLst>
  </p:cSld>
  <p:clrMapOvr>
    <a:masterClrMapping/>
  </p:clrMapOvr>
  <p:transition spd="slow" advTm="1000">
    <p:push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1944685" y="113144"/>
            <a:ext cx="63030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b="1" dirty="0">
                <a:solidFill>
                  <a:srgbClr val="0070C0"/>
                </a:solidFill>
              </a:rPr>
              <a:t>Home</a:t>
            </a:r>
            <a:endParaRPr lang="en-SG" dirty="0">
              <a:solidFill>
                <a:srgbClr val="0070C0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1529741"/>
            <a:ext cx="8991600" cy="24326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Rectangle 1"/>
          <p:cNvSpPr/>
          <p:nvPr/>
        </p:nvSpPr>
        <p:spPr>
          <a:xfrm>
            <a:off x="-1143000" y="-1447800"/>
            <a:ext cx="11353800" cy="9144000"/>
          </a:xfrm>
          <a:custGeom>
            <a:avLst/>
            <a:gdLst/>
            <a:ahLst/>
            <a:cxnLst/>
            <a:rect l="l" t="t" r="r" b="b"/>
            <a:pathLst>
              <a:path w="11353800" h="9144000">
                <a:moveTo>
                  <a:pt x="1385689" y="3657600"/>
                </a:moveTo>
                <a:cubicBezTo>
                  <a:pt x="1310320" y="3657600"/>
                  <a:pt x="1249221" y="3718699"/>
                  <a:pt x="1249221" y="3794068"/>
                </a:cubicBezTo>
                <a:lnTo>
                  <a:pt x="1249221" y="5459597"/>
                </a:lnTo>
                <a:cubicBezTo>
                  <a:pt x="1249221" y="5534966"/>
                  <a:pt x="1310320" y="5596065"/>
                  <a:pt x="1385689" y="5596065"/>
                </a:cubicBezTo>
                <a:lnTo>
                  <a:pt x="10028152" y="5596065"/>
                </a:lnTo>
                <a:cubicBezTo>
                  <a:pt x="10103521" y="5596065"/>
                  <a:pt x="10164620" y="5534966"/>
                  <a:pt x="10164620" y="5459597"/>
                </a:cubicBezTo>
                <a:lnTo>
                  <a:pt x="10164620" y="3794068"/>
                </a:lnTo>
                <a:cubicBezTo>
                  <a:pt x="10164620" y="3718699"/>
                  <a:pt x="10103521" y="3657600"/>
                  <a:pt x="10028152" y="3657600"/>
                </a:cubicBezTo>
                <a:close/>
                <a:moveTo>
                  <a:pt x="0" y="0"/>
                </a:moveTo>
                <a:lnTo>
                  <a:pt x="11353800" y="0"/>
                </a:lnTo>
                <a:lnTo>
                  <a:pt x="11353800" y="9144000"/>
                </a:lnTo>
                <a:lnTo>
                  <a:pt x="0" y="9144000"/>
                </a:lnTo>
                <a:close/>
              </a:path>
            </a:pathLst>
          </a:custGeom>
          <a:solidFill>
            <a:schemeClr val="tx1">
              <a:alpha val="46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SG"/>
          </a:p>
        </p:txBody>
      </p:sp>
      <p:sp>
        <p:nvSpPr>
          <p:cNvPr id="11" name="Rounded Rectangular Callout 10"/>
          <p:cNvSpPr/>
          <p:nvPr/>
        </p:nvSpPr>
        <p:spPr>
          <a:xfrm>
            <a:off x="1981200" y="4648200"/>
            <a:ext cx="3426008" cy="761475"/>
          </a:xfrm>
          <a:prstGeom prst="wedgeRoundRectCallout">
            <a:avLst>
              <a:gd name="adj1" fmla="val -29003"/>
              <a:gd name="adj2" fmla="val -173697"/>
              <a:gd name="adj3" fmla="val 16667"/>
            </a:avLst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lIns="36000" tIns="36000" rIns="36000" bIns="36000" rtlCol="0" anchor="ctr">
            <a:spAutoFit/>
          </a:bodyPr>
          <a:lstStyle/>
          <a:p>
            <a:pPr algn="ctr"/>
            <a:r>
              <a:rPr lang="en-US" sz="2000" dirty="0" smtClean="0">
                <a:solidFill>
                  <a:srgbClr val="FFFF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Sample data </a:t>
            </a:r>
            <a:r>
              <a:rPr lang="en-US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that come with new accounts</a:t>
            </a:r>
            <a:endParaRPr lang="en-SG" sz="20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926374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000"/>
    </mc:Choice>
    <mc:Fallback xmlns="">
      <p:transition spd="slow" advTm="4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7145" y="3352800"/>
            <a:ext cx="7668492" cy="23768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6" name="Picture 4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759"/>
          <a:stretch/>
        </p:blipFill>
        <p:spPr bwMode="auto">
          <a:xfrm>
            <a:off x="392631" y="762000"/>
            <a:ext cx="7541405" cy="228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7" name="Picture 5"/>
          <p:cNvPicPr>
            <a:picLocks noChangeAspect="1" noChangeArrowheads="1"/>
          </p:cNvPicPr>
          <p:nvPr/>
        </p:nvPicPr>
        <p:blipFill rotWithShape="1">
          <a:blip r:embed="rId5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5579"/>
          <a:stretch/>
        </p:blipFill>
        <p:spPr bwMode="auto">
          <a:xfrm>
            <a:off x="6851721" y="4248728"/>
            <a:ext cx="1987479" cy="551872"/>
          </a:xfrm>
          <a:prstGeom prst="roundRect">
            <a:avLst>
              <a:gd name="adj" fmla="val 6324"/>
            </a:avLst>
          </a:prstGeom>
          <a:noFill/>
          <a:ln w="9525">
            <a:solidFill>
              <a:schemeClr val="bg1">
                <a:lumMod val="95000"/>
              </a:schemeClr>
            </a:solidFill>
            <a:miter lim="800000"/>
            <a:headEnd/>
            <a:tailE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13" name="Flowchart: Extract 4"/>
          <p:cNvSpPr>
            <a:spLocks noChangeAspect="1"/>
          </p:cNvSpPr>
          <p:nvPr/>
        </p:nvSpPr>
        <p:spPr>
          <a:xfrm rot="20042488">
            <a:off x="7618860" y="4358289"/>
            <a:ext cx="120505" cy="178712"/>
          </a:xfrm>
          <a:custGeom>
            <a:avLst/>
            <a:gdLst/>
            <a:ahLst/>
            <a:cxnLst/>
            <a:rect l="l" t="t" r="r" b="b"/>
            <a:pathLst>
              <a:path w="457618" h="678657">
                <a:moveTo>
                  <a:pt x="228809" y="0"/>
                </a:moveTo>
                <a:lnTo>
                  <a:pt x="457618" y="533400"/>
                </a:lnTo>
                <a:lnTo>
                  <a:pt x="283825" y="472061"/>
                </a:lnTo>
                <a:lnTo>
                  <a:pt x="283825" y="678657"/>
                </a:lnTo>
                <a:lnTo>
                  <a:pt x="173793" y="678657"/>
                </a:lnTo>
                <a:lnTo>
                  <a:pt x="173793" y="472061"/>
                </a:lnTo>
                <a:lnTo>
                  <a:pt x="0" y="533400"/>
                </a:lnTo>
                <a:close/>
              </a:path>
            </a:pathLst>
          </a:custGeom>
          <a:solidFill>
            <a:srgbClr val="FFFF00"/>
          </a:solidFill>
          <a:ln w="12700" cap="rnd">
            <a:solidFill>
              <a:schemeClr val="tx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SG"/>
          </a:p>
        </p:txBody>
      </p:sp>
      <p:sp>
        <p:nvSpPr>
          <p:cNvPr id="14" name="Donut 13"/>
          <p:cNvSpPr/>
          <p:nvPr/>
        </p:nvSpPr>
        <p:spPr>
          <a:xfrm>
            <a:off x="6553199" y="3581400"/>
            <a:ext cx="1219200" cy="1219200"/>
          </a:xfrm>
          <a:prstGeom prst="donut">
            <a:avLst/>
          </a:prstGeom>
          <a:solidFill>
            <a:srgbClr val="FFFF00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SG">
              <a:solidFill>
                <a:schemeClr val="tx1"/>
              </a:solidFill>
            </a:endParaRPr>
          </a:p>
        </p:txBody>
      </p:sp>
      <p:sp>
        <p:nvSpPr>
          <p:cNvPr id="15" name="Rounded Rectangular Callout 14"/>
          <p:cNvSpPr/>
          <p:nvPr/>
        </p:nvSpPr>
        <p:spPr>
          <a:xfrm>
            <a:off x="5877790" y="5105400"/>
            <a:ext cx="2570018" cy="761475"/>
          </a:xfrm>
          <a:prstGeom prst="wedgeRoundRectCallout">
            <a:avLst>
              <a:gd name="adj1" fmla="val 19355"/>
              <a:gd name="adj2" fmla="val -89249"/>
              <a:gd name="adj3" fmla="val 16667"/>
            </a:avLst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lIns="36000" tIns="36000" rIns="36000" bIns="36000" rtlCol="0" anchor="ctr">
            <a:spAutoFit/>
          </a:bodyPr>
          <a:lstStyle/>
          <a:p>
            <a:pPr algn="ctr"/>
            <a:r>
              <a:rPr lang="en-US" sz="2000" dirty="0" smtClean="0">
                <a:solidFill>
                  <a:srgbClr val="FFFF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Add comments </a:t>
            </a:r>
            <a:r>
              <a:rPr lang="en-US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to students/teams</a:t>
            </a:r>
            <a:endParaRPr lang="en-SG" sz="20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2547118" y="113144"/>
            <a:ext cx="76758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b="1" dirty="0" smtClean="0">
                <a:solidFill>
                  <a:srgbClr val="0070C0"/>
                </a:solidFill>
              </a:rPr>
              <a:t>Courses</a:t>
            </a:r>
            <a:endParaRPr lang="en-SG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1376915"/>
      </p:ext>
    </p:extLst>
  </p:cSld>
  <p:clrMapOvr>
    <a:masterClrMapping/>
  </p:clrMapOvr>
  <p:transition spd="slow" advTm="600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35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2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-4.07407E-6 L -0.04809 -0.04004 " pathEditMode="relative" rAng="0" ptsTypes="AA">
                                      <p:cBhvr>
                                        <p:cTn id="17" dur="7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13" y="-201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700"/>
                            </p:stCondLst>
                            <p:childTnLst>
                              <p:par>
                                <p:cTn id="19" presetID="53" presetClass="entr" presetSubtype="16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900"/>
                            </p:stCondLst>
                            <p:childTnLst>
                              <p:par>
                                <p:cTn id="25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2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100"/>
                            </p:stCondLst>
                            <p:childTnLst>
                              <p:par>
                                <p:cTn id="2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23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6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3" grpId="1" animBg="1"/>
      <p:bldP spid="14" grpId="0" animBg="1"/>
      <p:bldP spid="14" grpId="1" animBg="1"/>
      <p:bldP spid="15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80" name="Picture 4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0" t="15860" r="1012" b="27995"/>
          <a:stretch/>
        </p:blipFill>
        <p:spPr bwMode="auto">
          <a:xfrm>
            <a:off x="228600" y="1209964"/>
            <a:ext cx="8738002" cy="33620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InSlideAnimateShape370be062-fd2a-41d0-a0c2-fb916583ed78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0" t="71926" r="1012"/>
          <a:stretch/>
        </p:blipFill>
        <p:spPr bwMode="auto">
          <a:xfrm>
            <a:off x="228600" y="2890887"/>
            <a:ext cx="8738002" cy="1681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InSlideAnimateShapecb94e0b7-8827-478d-a446-2deec5928c7a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0" t="71926" r="1012"/>
          <a:stretch/>
        </p:blipFill>
        <p:spPr bwMode="auto">
          <a:xfrm>
            <a:off x="228600" y="4567287"/>
            <a:ext cx="8738002" cy="1681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" name="Flowchart: Extract 4"/>
          <p:cNvSpPr>
            <a:spLocks noChangeAspect="1"/>
          </p:cNvSpPr>
          <p:nvPr/>
        </p:nvSpPr>
        <p:spPr>
          <a:xfrm rot="20042488">
            <a:off x="8228461" y="2910489"/>
            <a:ext cx="120505" cy="178712"/>
          </a:xfrm>
          <a:custGeom>
            <a:avLst/>
            <a:gdLst/>
            <a:ahLst/>
            <a:cxnLst/>
            <a:rect l="l" t="t" r="r" b="b"/>
            <a:pathLst>
              <a:path w="457618" h="678657">
                <a:moveTo>
                  <a:pt x="228809" y="0"/>
                </a:moveTo>
                <a:lnTo>
                  <a:pt x="457618" y="533400"/>
                </a:lnTo>
                <a:lnTo>
                  <a:pt x="283825" y="472061"/>
                </a:lnTo>
                <a:lnTo>
                  <a:pt x="283825" y="678657"/>
                </a:lnTo>
                <a:lnTo>
                  <a:pt x="173793" y="678657"/>
                </a:lnTo>
                <a:lnTo>
                  <a:pt x="173793" y="472061"/>
                </a:lnTo>
                <a:lnTo>
                  <a:pt x="0" y="533400"/>
                </a:lnTo>
                <a:close/>
              </a:path>
            </a:pathLst>
          </a:custGeom>
          <a:solidFill>
            <a:srgbClr val="FFFF00"/>
          </a:solidFill>
          <a:ln w="12700" cap="rnd">
            <a:solidFill>
              <a:schemeClr val="tx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SG"/>
          </a:p>
        </p:txBody>
      </p:sp>
      <p:sp>
        <p:nvSpPr>
          <p:cNvPr id="24" name="Donut 23"/>
          <p:cNvSpPr/>
          <p:nvPr/>
        </p:nvSpPr>
        <p:spPr>
          <a:xfrm>
            <a:off x="7162800" y="2133600"/>
            <a:ext cx="1219200" cy="1219200"/>
          </a:xfrm>
          <a:prstGeom prst="donut">
            <a:avLst/>
          </a:prstGeom>
          <a:solidFill>
            <a:srgbClr val="FFFF00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SG">
              <a:solidFill>
                <a:schemeClr val="tx1"/>
              </a:solidFill>
            </a:endParaRPr>
          </a:p>
        </p:txBody>
      </p:sp>
      <p:sp>
        <p:nvSpPr>
          <p:cNvPr id="25" name="Rounded Rectangular Callout 24"/>
          <p:cNvSpPr/>
          <p:nvPr/>
        </p:nvSpPr>
        <p:spPr>
          <a:xfrm>
            <a:off x="5791200" y="1209964"/>
            <a:ext cx="3019368" cy="761475"/>
          </a:xfrm>
          <a:prstGeom prst="wedgeRoundRectCallout">
            <a:avLst>
              <a:gd name="adj1" fmla="val 38163"/>
              <a:gd name="adj2" fmla="val 87152"/>
              <a:gd name="adj3" fmla="val 16667"/>
            </a:avLst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lIns="36000" tIns="36000" rIns="36000" bIns="36000" rtlCol="0" anchor="ctr">
            <a:spAutoFit/>
          </a:bodyPr>
          <a:lstStyle/>
          <a:p>
            <a:pPr algn="ctr"/>
            <a:r>
              <a:rPr lang="en-US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Add </a:t>
            </a:r>
            <a:r>
              <a:rPr lang="en-US" sz="2000" dirty="0" smtClean="0">
                <a:solidFill>
                  <a:srgbClr val="FFFF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comments to responses </a:t>
            </a:r>
            <a:r>
              <a:rPr lang="en-US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submitted.</a:t>
            </a:r>
            <a:endParaRPr lang="en-SG" sz="20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6" name="Rounded Rectangular Callout 25"/>
          <p:cNvSpPr/>
          <p:nvPr/>
        </p:nvSpPr>
        <p:spPr>
          <a:xfrm>
            <a:off x="6019799" y="4496325"/>
            <a:ext cx="2590801" cy="761475"/>
          </a:xfrm>
          <a:prstGeom prst="wedgeRoundRectCallout">
            <a:avLst>
              <a:gd name="adj1" fmla="val -26383"/>
              <a:gd name="adj2" fmla="val -105708"/>
              <a:gd name="adj3" fmla="val 16667"/>
            </a:avLst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lIns="36000" tIns="36000" rIns="36000" bIns="36000" rtlCol="0" anchor="ctr">
            <a:spAutoFit/>
          </a:bodyPr>
          <a:lstStyle/>
          <a:p>
            <a:pPr algn="ctr"/>
            <a:r>
              <a:rPr lang="en-US" sz="2000" dirty="0" smtClean="0">
                <a:solidFill>
                  <a:srgbClr val="FFFF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Make comments visible </a:t>
            </a:r>
            <a:r>
              <a:rPr lang="en-US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to others.</a:t>
            </a:r>
            <a:endParaRPr lang="en-SG" sz="20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3281306" y="113144"/>
            <a:ext cx="81304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b="1" dirty="0" smtClean="0">
                <a:solidFill>
                  <a:srgbClr val="0070C0"/>
                </a:solidFill>
              </a:rPr>
              <a:t>Sessions</a:t>
            </a:r>
            <a:endParaRPr lang="en-SG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34851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10000">
        <p:fade/>
      </p:transition>
    </mc:Choice>
    <mc:Fallback>
      <p:transition spd="med" advTm="10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grpId="1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500"/>
                            </p:stCondLst>
                            <p:childTnLst>
                              <p:par>
                                <p:cTn id="12" presetID="42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-4.07407E-6 L -0.04809 -0.04004 " pathEditMode="relative" rAng="0" ptsTypes="AA">
                                      <p:cBhvr>
                                        <p:cTn id="13" dur="7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13" y="-201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200"/>
                            </p:stCondLst>
                            <p:childTnLst>
                              <p:par>
                                <p:cTn id="15" presetID="53" presetClass="entr" presetSubtype="16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400"/>
                            </p:stCondLst>
                            <p:childTnLst>
                              <p:par>
                                <p:cTn id="21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2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600"/>
                            </p:stCondLst>
                            <p:childTnLst>
                              <p:par>
                                <p:cTn id="25" presetID="42" presetClass="pat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 0.1222222 0 0.1222222 0 0.2444444 E" pathEditMode="relative" ptsTypes="">
                                      <p:cBhvr>
                                        <p:cTn id="2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100"/>
                            </p:stCondLst>
                            <p:childTnLst>
                              <p:par>
                                <p:cTn id="2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6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3" grpId="1" animBg="1"/>
      <p:bldP spid="24" grpId="0" animBg="1"/>
      <p:bldP spid="24" grpId="1" animBg="1"/>
      <p:bldP spid="25" grpId="0" animBg="1"/>
      <p:bldP spid="26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873190" y="113144"/>
            <a:ext cx="98610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b="1" dirty="0" smtClean="0">
                <a:solidFill>
                  <a:srgbClr val="0070C0"/>
                </a:solidFill>
              </a:rPr>
              <a:t>Comments</a:t>
            </a:r>
            <a:endParaRPr lang="en-SG" dirty="0">
              <a:solidFill>
                <a:srgbClr val="0070C0"/>
              </a:solidFill>
            </a:endParaRPr>
          </a:p>
        </p:txBody>
      </p:sp>
      <p:grpSp>
        <p:nvGrpSpPr>
          <p:cNvPr id="5" name="Group 4"/>
          <p:cNvGrpSpPr/>
          <p:nvPr/>
        </p:nvGrpSpPr>
        <p:grpSpPr>
          <a:xfrm>
            <a:off x="228600" y="773690"/>
            <a:ext cx="8686800" cy="7517969"/>
            <a:chOff x="228600" y="773690"/>
            <a:chExt cx="8686800" cy="7517969"/>
          </a:xfrm>
        </p:grpSpPr>
        <p:pic>
          <p:nvPicPr>
            <p:cNvPr id="25602" name="Picture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8600" y="773690"/>
              <a:ext cx="8686800" cy="46115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5603" name="Picture 3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1442" y="5272894"/>
              <a:ext cx="8610904" cy="30187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7" name="Rounded Rectangular Callout 6"/>
          <p:cNvSpPr/>
          <p:nvPr/>
        </p:nvSpPr>
        <p:spPr>
          <a:xfrm>
            <a:off x="4164462" y="785235"/>
            <a:ext cx="3226937" cy="761475"/>
          </a:xfrm>
          <a:prstGeom prst="wedgeRoundRectCallout">
            <a:avLst>
              <a:gd name="adj1" fmla="val -17404"/>
              <a:gd name="adj2" fmla="val -96004"/>
              <a:gd name="adj3" fmla="val 16667"/>
            </a:avLst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lIns="36000" tIns="36000" rIns="36000" bIns="36000" rtlCol="0" anchor="ctr">
            <a:spAutoFit/>
          </a:bodyPr>
          <a:lstStyle/>
          <a:p>
            <a:pPr algn="ctr"/>
            <a:r>
              <a:rPr lang="en-US" sz="2000" dirty="0" smtClean="0">
                <a:solidFill>
                  <a:srgbClr val="FFFF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Manage all comments </a:t>
            </a:r>
            <a:br>
              <a:rPr lang="en-US" sz="2000" dirty="0" smtClean="0">
                <a:solidFill>
                  <a:srgbClr val="FFFF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en-US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in this page</a:t>
            </a:r>
            <a:endParaRPr lang="en-SG" sz="20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8" name="Rounded Rectangular Callout 7"/>
          <p:cNvSpPr/>
          <p:nvPr/>
        </p:nvSpPr>
        <p:spPr>
          <a:xfrm>
            <a:off x="4173698" y="1600200"/>
            <a:ext cx="3226937" cy="761475"/>
          </a:xfrm>
          <a:prstGeom prst="wedgeRoundRectCallout">
            <a:avLst>
              <a:gd name="adj1" fmla="val 63884"/>
              <a:gd name="adj2" fmla="val 21652"/>
              <a:gd name="adj3" fmla="val 16667"/>
            </a:avLst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lIns="36000" tIns="36000" rIns="36000" bIns="36000" rtlCol="0" anchor="ctr">
            <a:spAutoFit/>
          </a:bodyPr>
          <a:lstStyle/>
          <a:p>
            <a:pPr algn="ctr"/>
            <a:r>
              <a:rPr lang="en-US" sz="2000" dirty="0" smtClean="0">
                <a:solidFill>
                  <a:srgbClr val="FFFF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Email students</a:t>
            </a:r>
            <a:br>
              <a:rPr lang="en-US" sz="2000" dirty="0" smtClean="0">
                <a:solidFill>
                  <a:srgbClr val="FFFF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en-US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about comments</a:t>
            </a:r>
            <a:endParaRPr lang="en-SG" sz="20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546798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7000"/>
    </mc:Choice>
    <mc:Fallback>
      <p:transition spd="slow" advTm="7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060707" y="113143"/>
            <a:ext cx="84343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b="1" dirty="0" smtClean="0">
                <a:solidFill>
                  <a:srgbClr val="0070C0"/>
                </a:solidFill>
              </a:rPr>
              <a:t>Students</a:t>
            </a:r>
            <a:endParaRPr lang="en-SG" dirty="0">
              <a:solidFill>
                <a:srgbClr val="0070C0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057400" y="2286000"/>
            <a:ext cx="3200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Include filter capability</a:t>
            </a:r>
            <a:endParaRPr lang="en-SG" dirty="0"/>
          </a:p>
        </p:txBody>
      </p:sp>
    </p:spTree>
    <p:extLst>
      <p:ext uri="{BB962C8B-B14F-4D97-AF65-F5344CB8AC3E}">
        <p14:creationId xmlns:p14="http://schemas.microsoft.com/office/powerpoint/2010/main" val="27379904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7000">
        <p:fade/>
      </p:transition>
    </mc:Choice>
    <mc:Fallback>
      <p:transition spd="med" advTm="7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337823" y="3057236"/>
            <a:ext cx="8266113" cy="2436091"/>
            <a:chOff x="337823" y="3057236"/>
            <a:chExt cx="8266113" cy="2436091"/>
          </a:xfrm>
        </p:grpSpPr>
        <p:pic>
          <p:nvPicPr>
            <p:cNvPr id="11" name="Picture 3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3396"/>
            <a:stretch/>
          </p:blipFill>
          <p:spPr bwMode="auto">
            <a:xfrm>
              <a:off x="337823" y="3057236"/>
              <a:ext cx="8266113" cy="24360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" name="Picture 4"/>
            <p:cNvPicPr>
              <a:picLocks noChangeAspect="1" noChangeArrowheads="1"/>
            </p:cNvPicPr>
            <p:nvPr/>
          </p:nvPicPr>
          <p:blipFill>
            <a:blip r:embed="rId4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58092" y="4602020"/>
              <a:ext cx="354149" cy="384367"/>
            </a:xfrm>
            <a:prstGeom prst="rect">
              <a:avLst/>
            </a:prstGeom>
            <a:noFill/>
            <a:ln w="9525">
              <a:solidFill>
                <a:srgbClr val="ACC4E2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4" name="Rectangle 3"/>
          <p:cNvSpPr/>
          <p:nvPr/>
        </p:nvSpPr>
        <p:spPr>
          <a:xfrm>
            <a:off x="4060707" y="113143"/>
            <a:ext cx="84343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b="1" dirty="0" smtClean="0">
                <a:solidFill>
                  <a:srgbClr val="0070C0"/>
                </a:solidFill>
              </a:rPr>
              <a:t>Students</a:t>
            </a:r>
            <a:endParaRPr lang="en-SG" dirty="0">
              <a:solidFill>
                <a:srgbClr val="0070C0"/>
              </a:solidFill>
            </a:endParaRPr>
          </a:p>
        </p:txBody>
      </p:sp>
      <p:pic>
        <p:nvPicPr>
          <p:cNvPr id="26627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9255"/>
          <a:stretch/>
        </p:blipFill>
        <p:spPr bwMode="auto">
          <a:xfrm>
            <a:off x="349368" y="1905000"/>
            <a:ext cx="8266113" cy="11245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48492" y="6172200"/>
            <a:ext cx="139930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>
                <a:solidFill>
                  <a:schemeClr val="bg1">
                    <a:lumMod val="75000"/>
                  </a:schemeClr>
                </a:solidFill>
              </a:rPr>
              <a:t>Photo: </a:t>
            </a:r>
            <a:br>
              <a:rPr lang="en-US" sz="1200" dirty="0" smtClean="0">
                <a:solidFill>
                  <a:schemeClr val="bg1">
                    <a:lumMod val="75000"/>
                  </a:schemeClr>
                </a:solidFill>
              </a:rPr>
            </a:br>
            <a:r>
              <a:rPr lang="en-US" sz="1200" dirty="0" smtClean="0">
                <a:solidFill>
                  <a:schemeClr val="bg1">
                    <a:lumMod val="75000"/>
                  </a:schemeClr>
                </a:solidFill>
              </a:rPr>
              <a:t>Brad </a:t>
            </a:r>
            <a:r>
              <a:rPr lang="en-US" sz="1200" dirty="0" err="1" smtClean="0">
                <a:solidFill>
                  <a:schemeClr val="bg1">
                    <a:lumMod val="75000"/>
                  </a:schemeClr>
                </a:solidFill>
              </a:rPr>
              <a:t>Flickinger</a:t>
            </a:r>
            <a:r>
              <a:rPr lang="en-US" sz="1200" dirty="0" smtClean="0">
                <a:solidFill>
                  <a:schemeClr val="bg1">
                    <a:lumMod val="75000"/>
                  </a:schemeClr>
                </a:solidFill>
              </a:rPr>
              <a:t> </a:t>
            </a:r>
            <a:br>
              <a:rPr lang="en-US" sz="1200" dirty="0" smtClean="0">
                <a:solidFill>
                  <a:schemeClr val="bg1">
                    <a:lumMod val="75000"/>
                  </a:schemeClr>
                </a:solidFill>
              </a:rPr>
            </a:br>
            <a:r>
              <a:rPr lang="en-US" sz="1200" dirty="0" smtClean="0">
                <a:solidFill>
                  <a:schemeClr val="bg1">
                    <a:lumMod val="75000"/>
                  </a:schemeClr>
                </a:solidFill>
              </a:rPr>
              <a:t>@ Flickr</a:t>
            </a:r>
            <a:endParaRPr lang="en-SG" sz="12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10" name="Rounded Rectangular Callout 9"/>
          <p:cNvSpPr/>
          <p:nvPr/>
        </p:nvSpPr>
        <p:spPr>
          <a:xfrm>
            <a:off x="360913" y="762000"/>
            <a:ext cx="3226937" cy="761475"/>
          </a:xfrm>
          <a:prstGeom prst="wedgeRoundRectCallout">
            <a:avLst>
              <a:gd name="adj1" fmla="val -23988"/>
              <a:gd name="adj2" fmla="val 151439"/>
              <a:gd name="adj3" fmla="val 16667"/>
            </a:avLst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lIns="36000" tIns="36000" rIns="36000" bIns="36000" rtlCol="0" anchor="ctr">
            <a:spAutoFit/>
          </a:bodyPr>
          <a:lstStyle/>
          <a:p>
            <a:pPr algn="ctr"/>
            <a:r>
              <a:rPr lang="en-US" sz="2000" dirty="0" smtClean="0">
                <a:solidFill>
                  <a:srgbClr val="FFFF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Locate students</a:t>
            </a:r>
            <a:br>
              <a:rPr lang="en-US" sz="2000" dirty="0" smtClean="0">
                <a:solidFill>
                  <a:srgbClr val="FFFF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en-US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using search</a:t>
            </a:r>
            <a:endParaRPr lang="en-SG" sz="20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2" name="Flowchart: Extract 4"/>
          <p:cNvSpPr>
            <a:spLocks noChangeAspect="1"/>
          </p:cNvSpPr>
          <p:nvPr/>
        </p:nvSpPr>
        <p:spPr>
          <a:xfrm rot="20042488">
            <a:off x="8228461" y="2681889"/>
            <a:ext cx="120505" cy="178712"/>
          </a:xfrm>
          <a:custGeom>
            <a:avLst/>
            <a:gdLst/>
            <a:ahLst/>
            <a:cxnLst/>
            <a:rect l="l" t="t" r="r" b="b"/>
            <a:pathLst>
              <a:path w="457618" h="678657">
                <a:moveTo>
                  <a:pt x="228809" y="0"/>
                </a:moveTo>
                <a:lnTo>
                  <a:pt x="457618" y="533400"/>
                </a:lnTo>
                <a:lnTo>
                  <a:pt x="283825" y="472061"/>
                </a:lnTo>
                <a:lnTo>
                  <a:pt x="283825" y="678657"/>
                </a:lnTo>
                <a:lnTo>
                  <a:pt x="173793" y="678657"/>
                </a:lnTo>
                <a:lnTo>
                  <a:pt x="173793" y="472061"/>
                </a:lnTo>
                <a:lnTo>
                  <a:pt x="0" y="533400"/>
                </a:lnTo>
                <a:close/>
              </a:path>
            </a:pathLst>
          </a:custGeom>
          <a:solidFill>
            <a:srgbClr val="FFFF00"/>
          </a:solidFill>
          <a:ln w="12700" cap="rnd">
            <a:solidFill>
              <a:schemeClr val="tx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SG"/>
          </a:p>
        </p:txBody>
      </p:sp>
      <p:sp>
        <p:nvSpPr>
          <p:cNvPr id="13" name="Donut 12"/>
          <p:cNvSpPr/>
          <p:nvPr/>
        </p:nvSpPr>
        <p:spPr>
          <a:xfrm>
            <a:off x="7162800" y="1905000"/>
            <a:ext cx="1219200" cy="1219200"/>
          </a:xfrm>
          <a:prstGeom prst="donut">
            <a:avLst/>
          </a:prstGeom>
          <a:solidFill>
            <a:srgbClr val="FFFF00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SG">
              <a:solidFill>
                <a:schemeClr val="tx1"/>
              </a:solidFill>
            </a:endParaRPr>
          </a:p>
        </p:txBody>
      </p:sp>
      <p:sp>
        <p:nvSpPr>
          <p:cNvPr id="16" name="Rounded Rectangular Callout 15"/>
          <p:cNvSpPr/>
          <p:nvPr/>
        </p:nvSpPr>
        <p:spPr>
          <a:xfrm>
            <a:off x="4939731" y="5874064"/>
            <a:ext cx="3226937" cy="761475"/>
          </a:xfrm>
          <a:prstGeom prst="wedgeRoundRectCallout">
            <a:avLst>
              <a:gd name="adj1" fmla="val 20663"/>
              <a:gd name="adj2" fmla="val -149374"/>
              <a:gd name="adj3" fmla="val 16667"/>
            </a:avLst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lIns="36000" tIns="36000" rIns="36000" bIns="36000" rtlCol="0" anchor="ctr">
            <a:spAutoFit/>
          </a:bodyPr>
          <a:lstStyle/>
          <a:p>
            <a:pPr algn="ctr"/>
            <a:r>
              <a:rPr lang="en-US" sz="2000" dirty="0" smtClean="0">
                <a:solidFill>
                  <a:srgbClr val="FFFF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View all details</a:t>
            </a:r>
            <a:br>
              <a:rPr lang="en-US" sz="2000" dirty="0" smtClean="0">
                <a:solidFill>
                  <a:srgbClr val="FFFF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en-US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of a student</a:t>
            </a:r>
            <a:endParaRPr lang="en-SG" sz="20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9" name="Flowchart: Extract 4"/>
          <p:cNvSpPr>
            <a:spLocks noChangeAspect="1"/>
          </p:cNvSpPr>
          <p:nvPr/>
        </p:nvSpPr>
        <p:spPr>
          <a:xfrm rot="20042488">
            <a:off x="7618861" y="4967889"/>
            <a:ext cx="120505" cy="178712"/>
          </a:xfrm>
          <a:custGeom>
            <a:avLst/>
            <a:gdLst/>
            <a:ahLst/>
            <a:cxnLst/>
            <a:rect l="l" t="t" r="r" b="b"/>
            <a:pathLst>
              <a:path w="457618" h="678657">
                <a:moveTo>
                  <a:pt x="228809" y="0"/>
                </a:moveTo>
                <a:lnTo>
                  <a:pt x="457618" y="533400"/>
                </a:lnTo>
                <a:lnTo>
                  <a:pt x="283825" y="472061"/>
                </a:lnTo>
                <a:lnTo>
                  <a:pt x="283825" y="678657"/>
                </a:lnTo>
                <a:lnTo>
                  <a:pt x="173793" y="678657"/>
                </a:lnTo>
                <a:lnTo>
                  <a:pt x="173793" y="472061"/>
                </a:lnTo>
                <a:lnTo>
                  <a:pt x="0" y="533400"/>
                </a:lnTo>
                <a:close/>
              </a:path>
            </a:pathLst>
          </a:custGeom>
          <a:solidFill>
            <a:srgbClr val="FFFF00"/>
          </a:solidFill>
          <a:ln w="12700" cap="rnd">
            <a:solidFill>
              <a:schemeClr val="tx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SG"/>
          </a:p>
        </p:txBody>
      </p:sp>
      <p:sp>
        <p:nvSpPr>
          <p:cNvPr id="20" name="Donut 19"/>
          <p:cNvSpPr/>
          <p:nvPr/>
        </p:nvSpPr>
        <p:spPr>
          <a:xfrm>
            <a:off x="6553200" y="4191000"/>
            <a:ext cx="1219200" cy="1219200"/>
          </a:xfrm>
          <a:prstGeom prst="donut">
            <a:avLst/>
          </a:prstGeom>
          <a:solidFill>
            <a:srgbClr val="FFFF00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SG">
              <a:solidFill>
                <a:schemeClr val="tx1"/>
              </a:solidFill>
            </a:endParaRPr>
          </a:p>
        </p:txBody>
      </p:sp>
      <p:pic>
        <p:nvPicPr>
          <p:cNvPr id="21" name="Picture 7" descr="C:\Users\dcsdcr\Downloads\ajax-loader (2)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71944" y="4820474"/>
            <a:ext cx="158134" cy="1581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888799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7000">
        <p:fade/>
      </p:transition>
    </mc:Choice>
    <mc:Fallback>
      <p:transition spd="med" advTm="7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2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-4.07407E-6 L -0.04809 -0.04004 " pathEditMode="relative" rAng="0" ptsTypes="AA">
                                      <p:cBhvr>
                                        <p:cTn id="13" dur="7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13" y="-201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200"/>
                            </p:stCondLst>
                            <p:childTnLst>
                              <p:par>
                                <p:cTn id="15" presetID="53" presetClass="entr" presetSubtype="16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400"/>
                            </p:stCondLst>
                            <p:childTnLst>
                              <p:par>
                                <p:cTn id="21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2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6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10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100"/>
                            </p:stCondLst>
                            <p:childTnLst>
                              <p:par>
                                <p:cTn id="36" presetID="1" presetClass="entr" presetSubtype="0" fill="hold" grpId="1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100"/>
                            </p:stCondLst>
                            <p:childTnLst>
                              <p:par>
                                <p:cTn id="39" presetID="42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-4.07407E-6 L -0.04809 -0.04004 " pathEditMode="relative" rAng="0" ptsTypes="AA">
                                      <p:cBhvr>
                                        <p:cTn id="40" dur="7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13" y="-201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800"/>
                            </p:stCondLst>
                            <p:childTnLst>
                              <p:par>
                                <p:cTn id="42" presetID="53" presetClass="entr" presetSubtype="16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2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2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4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6000"/>
                            </p:stCondLst>
                            <p:childTnLst>
                              <p:par>
                                <p:cTn id="48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7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6700"/>
                            </p:stCondLst>
                            <p:childTnLst>
                              <p:par>
                                <p:cTn id="5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0" grpId="0" animBg="1"/>
      <p:bldP spid="12" grpId="0" animBg="1"/>
      <p:bldP spid="12" grpId="1" animBg="1"/>
      <p:bldP spid="13" grpId="0" animBg="1"/>
      <p:bldP spid="13" grpId="1" animBg="1"/>
      <p:bldP spid="16" grpId="0" animBg="1"/>
      <p:bldP spid="19" grpId="0" animBg="1"/>
      <p:bldP spid="19" grpId="1" animBg="1"/>
      <p:bldP spid="20" grpId="0" animBg="1"/>
      <p:bldP spid="20" grpId="1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060707" y="113143"/>
            <a:ext cx="84343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b="1" dirty="0" smtClean="0">
                <a:solidFill>
                  <a:srgbClr val="0070C0"/>
                </a:solidFill>
              </a:rPr>
              <a:t>Students</a:t>
            </a:r>
            <a:endParaRPr lang="en-SG" dirty="0">
              <a:solidFill>
                <a:srgbClr val="0070C0"/>
              </a:solidFill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883707" y="548484"/>
            <a:ext cx="6736293" cy="9109887"/>
            <a:chOff x="883707" y="548484"/>
            <a:chExt cx="6736293" cy="9109887"/>
          </a:xfrm>
        </p:grpSpPr>
        <p:grpSp>
          <p:nvGrpSpPr>
            <p:cNvPr id="2" name="Group 1"/>
            <p:cNvGrpSpPr/>
            <p:nvPr/>
          </p:nvGrpSpPr>
          <p:grpSpPr>
            <a:xfrm>
              <a:off x="883707" y="548484"/>
              <a:ext cx="6736293" cy="9109887"/>
              <a:chOff x="883707" y="548484"/>
              <a:chExt cx="6736293" cy="9109887"/>
            </a:xfrm>
          </p:grpSpPr>
          <p:pic>
            <p:nvPicPr>
              <p:cNvPr id="27650" name="Picture 2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883707" y="548484"/>
                <a:ext cx="6736293" cy="40235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7651" name="Picture 3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958767" y="4495800"/>
                <a:ext cx="6563762" cy="516257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pic>
          <p:nvPicPr>
            <p:cNvPr id="27652" name="Picture 4"/>
            <p:cNvPicPr>
              <a:picLocks noChangeAspect="1" noChangeArrowheads="1"/>
            </p:cNvPicPr>
            <p:nvPr/>
          </p:nvPicPr>
          <p:blipFill>
            <a:blip r:embed="rId4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12987" y="1063433"/>
              <a:ext cx="915825" cy="993967"/>
            </a:xfrm>
            <a:prstGeom prst="rect">
              <a:avLst/>
            </a:prstGeom>
            <a:noFill/>
            <a:ln w="9525">
              <a:solidFill>
                <a:srgbClr val="ACC4E2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8" name="TextBox 7"/>
          <p:cNvSpPr txBox="1"/>
          <p:nvPr/>
        </p:nvSpPr>
        <p:spPr>
          <a:xfrm>
            <a:off x="48492" y="6172200"/>
            <a:ext cx="139930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>
                <a:solidFill>
                  <a:schemeClr val="bg1">
                    <a:lumMod val="75000"/>
                  </a:schemeClr>
                </a:solidFill>
              </a:rPr>
              <a:t>Photo: </a:t>
            </a:r>
            <a:br>
              <a:rPr lang="en-US" sz="1200" dirty="0" smtClean="0">
                <a:solidFill>
                  <a:schemeClr val="bg1">
                    <a:lumMod val="75000"/>
                  </a:schemeClr>
                </a:solidFill>
              </a:rPr>
            </a:br>
            <a:r>
              <a:rPr lang="en-US" sz="1200" dirty="0" smtClean="0">
                <a:solidFill>
                  <a:schemeClr val="bg1">
                    <a:lumMod val="75000"/>
                  </a:schemeClr>
                </a:solidFill>
              </a:rPr>
              <a:t>Brad </a:t>
            </a:r>
            <a:r>
              <a:rPr lang="en-US" sz="1200" dirty="0" err="1" smtClean="0">
                <a:solidFill>
                  <a:schemeClr val="bg1">
                    <a:lumMod val="75000"/>
                  </a:schemeClr>
                </a:solidFill>
              </a:rPr>
              <a:t>Flickinger</a:t>
            </a:r>
            <a:r>
              <a:rPr lang="en-US" sz="1200" dirty="0" smtClean="0">
                <a:solidFill>
                  <a:schemeClr val="bg1">
                    <a:lumMod val="75000"/>
                  </a:schemeClr>
                </a:solidFill>
              </a:rPr>
              <a:t> </a:t>
            </a:r>
            <a:br>
              <a:rPr lang="en-US" sz="1200" dirty="0" smtClean="0">
                <a:solidFill>
                  <a:schemeClr val="bg1">
                    <a:lumMod val="75000"/>
                  </a:schemeClr>
                </a:solidFill>
              </a:rPr>
            </a:br>
            <a:r>
              <a:rPr lang="en-US" sz="1200" dirty="0" smtClean="0">
                <a:solidFill>
                  <a:schemeClr val="bg1">
                    <a:lumMod val="75000"/>
                  </a:schemeClr>
                </a:solidFill>
              </a:rPr>
              <a:t>@ Flickr</a:t>
            </a:r>
            <a:endParaRPr lang="en-SG" sz="12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11" name="Rounded Rectangular Callout 10"/>
          <p:cNvSpPr/>
          <p:nvPr/>
        </p:nvSpPr>
        <p:spPr>
          <a:xfrm>
            <a:off x="5410200" y="2189504"/>
            <a:ext cx="3429000" cy="1101994"/>
          </a:xfrm>
          <a:prstGeom prst="wedgeRoundRectCallout">
            <a:avLst>
              <a:gd name="adj1" fmla="val -56508"/>
              <a:gd name="adj2" fmla="val 28958"/>
              <a:gd name="adj3" fmla="val 16667"/>
            </a:avLst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lIns="36000" tIns="36000" rIns="36000" bIns="36000" rtlCol="0" anchor="ctr">
            <a:spAutoFit/>
          </a:bodyPr>
          <a:lstStyle/>
          <a:p>
            <a:pPr algn="ctr"/>
            <a:r>
              <a:rPr lang="en-US" sz="2000" dirty="0" smtClean="0">
                <a:solidFill>
                  <a:srgbClr val="FFFF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All comments/responses </a:t>
            </a:r>
            <a:r>
              <a:rPr lang="en-US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from/to the student are shown here</a:t>
            </a:r>
            <a:r>
              <a:rPr lang="en-US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.</a:t>
            </a:r>
            <a:endParaRPr lang="en-SG" sz="20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476217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4000">
        <p:fade/>
      </p:transition>
    </mc:Choice>
    <mc:Fallback>
      <p:transition spd="med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2656"/>
          <a:stretch/>
        </p:blipFill>
        <p:spPr bwMode="auto">
          <a:xfrm>
            <a:off x="0" y="-76199"/>
            <a:ext cx="9143999" cy="4267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Rounded Rectangular Callout 8"/>
          <p:cNvSpPr/>
          <p:nvPr/>
        </p:nvSpPr>
        <p:spPr>
          <a:xfrm>
            <a:off x="2170721" y="679269"/>
            <a:ext cx="2096480" cy="761475"/>
          </a:xfrm>
          <a:prstGeom prst="wedgeRoundRectCallout">
            <a:avLst>
              <a:gd name="adj1" fmla="val -25713"/>
              <a:gd name="adj2" fmla="val -103615"/>
              <a:gd name="adj3" fmla="val 16667"/>
            </a:avLst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lIns="36000" tIns="36000" rIns="36000" bIns="36000" rtlCol="0" anchor="ctr">
            <a:spAutoFit/>
          </a:bodyPr>
          <a:lstStyle/>
          <a:p>
            <a:pPr algn="ctr"/>
            <a:r>
              <a:rPr lang="en-US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See here for more details.</a:t>
            </a:r>
            <a:endParaRPr lang="en-SG" sz="20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-76200" y="6451381"/>
            <a:ext cx="9372599" cy="420956"/>
          </a:xfrm>
          <a:prstGeom prst="roundRect">
            <a:avLst/>
          </a:prstGeom>
          <a:solidFill>
            <a:schemeClr val="tx1"/>
          </a:soli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lIns="36000" tIns="36000" rIns="36000" bIns="36000" rtlCol="0" anchor="ctr">
            <a:spAutoFit/>
          </a:bodyPr>
          <a:lstStyle>
            <a:defPPr>
              <a:defRPr lang="en-US"/>
            </a:defPPr>
            <a:lvl1pPr algn="ctr">
              <a:defRPr sz="2000">
                <a:solidFill>
                  <a:schemeClr val="lt1"/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en-US" dirty="0"/>
              <a:t>http://</a:t>
            </a:r>
            <a:r>
              <a:rPr lang="en-US" b="1" dirty="0">
                <a:solidFill>
                  <a:schemeClr val="bg1"/>
                </a:solidFill>
              </a:rPr>
              <a:t>Teammates</a:t>
            </a:r>
            <a:r>
              <a:rPr lang="en-US" dirty="0"/>
              <a:t>Online.info </a:t>
            </a:r>
          </a:p>
        </p:txBody>
      </p:sp>
      <p:pic>
        <p:nvPicPr>
          <p:cNvPr id="6" name="Picture 2" descr="Overview of TEAMMATES - anonymous peer feedback and confidential peer evaluation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0952" y="2209800"/>
            <a:ext cx="8730744" cy="3505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Rectangle 10"/>
          <p:cNvSpPr/>
          <p:nvPr/>
        </p:nvSpPr>
        <p:spPr>
          <a:xfrm>
            <a:off x="381000" y="1676400"/>
            <a:ext cx="8001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SG" b="1" dirty="0">
                <a:solidFill>
                  <a:srgbClr val="FF6600"/>
                </a:solidFill>
              </a:rPr>
              <a:t>Student peer evaluations/feedback, </a:t>
            </a:r>
            <a:r>
              <a:rPr lang="en-SG" b="1" dirty="0" smtClean="0">
                <a:solidFill>
                  <a:srgbClr val="FF6600"/>
                </a:solidFill>
              </a:rPr>
              <a:t>shareable </a:t>
            </a:r>
            <a:r>
              <a:rPr lang="en-SG" b="1" dirty="0">
                <a:solidFill>
                  <a:srgbClr val="FF6600"/>
                </a:solidFill>
              </a:rPr>
              <a:t>instructor comments, and more...</a:t>
            </a:r>
            <a:endParaRPr lang="en-SG" b="1" dirty="0">
              <a:solidFill>
                <a:srgbClr val="FF6600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33834414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advTm="6000">
        <p14:shred/>
      </p:transition>
    </mc:Choice>
    <mc:Fallback>
      <p:transition spd="med" advTm="6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7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 name="PPAck2014072815215433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9224" y="992124"/>
            <a:ext cx="7845552" cy="48737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38547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1944685" y="113144"/>
            <a:ext cx="63030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b="1" dirty="0">
                <a:solidFill>
                  <a:srgbClr val="0070C0"/>
                </a:solidFill>
              </a:rPr>
              <a:t>Home</a:t>
            </a:r>
            <a:endParaRPr lang="en-SG" dirty="0">
              <a:solidFill>
                <a:srgbClr val="0070C0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1529741"/>
            <a:ext cx="8991600" cy="24326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ounded Rectangular Callout 5"/>
          <p:cNvSpPr/>
          <p:nvPr/>
        </p:nvSpPr>
        <p:spPr>
          <a:xfrm>
            <a:off x="6386704" y="610125"/>
            <a:ext cx="2435408" cy="761475"/>
          </a:xfrm>
          <a:prstGeom prst="wedgeRoundRectCallout">
            <a:avLst>
              <a:gd name="adj1" fmla="val 25142"/>
              <a:gd name="adj2" fmla="val 91908"/>
              <a:gd name="adj3" fmla="val 16667"/>
            </a:avLst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lIns="36000" tIns="36000" rIns="36000" bIns="36000" rtlCol="0" anchor="ctr">
            <a:spAutoFit/>
          </a:bodyPr>
          <a:lstStyle/>
          <a:p>
            <a:pPr algn="ctr"/>
            <a:r>
              <a:rPr lang="en-US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Create a </a:t>
            </a:r>
            <a:br>
              <a:rPr lang="en-US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en-US" sz="2000" dirty="0" smtClean="0">
                <a:solidFill>
                  <a:srgbClr val="FFFF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new course</a:t>
            </a:r>
            <a:endParaRPr lang="en-SG" sz="2000" dirty="0">
              <a:solidFill>
                <a:srgbClr val="FFFF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7" name="Flowchart: Extract 4"/>
          <p:cNvSpPr>
            <a:spLocks noChangeAspect="1"/>
          </p:cNvSpPr>
          <p:nvPr/>
        </p:nvSpPr>
        <p:spPr>
          <a:xfrm rot="20042488">
            <a:off x="4224034" y="5196257"/>
            <a:ext cx="120505" cy="178712"/>
          </a:xfrm>
          <a:custGeom>
            <a:avLst/>
            <a:gdLst/>
            <a:ahLst/>
            <a:cxnLst/>
            <a:rect l="l" t="t" r="r" b="b"/>
            <a:pathLst>
              <a:path w="457618" h="678657">
                <a:moveTo>
                  <a:pt x="228809" y="0"/>
                </a:moveTo>
                <a:lnTo>
                  <a:pt x="457618" y="533400"/>
                </a:lnTo>
                <a:lnTo>
                  <a:pt x="283825" y="472061"/>
                </a:lnTo>
                <a:lnTo>
                  <a:pt x="283825" y="678657"/>
                </a:lnTo>
                <a:lnTo>
                  <a:pt x="173793" y="678657"/>
                </a:lnTo>
                <a:lnTo>
                  <a:pt x="173793" y="472061"/>
                </a:lnTo>
                <a:lnTo>
                  <a:pt x="0" y="533400"/>
                </a:lnTo>
                <a:close/>
              </a:path>
            </a:pathLst>
          </a:custGeom>
          <a:solidFill>
            <a:srgbClr val="FFFF00"/>
          </a:solidFill>
          <a:ln w="12700" cap="rnd">
            <a:solidFill>
              <a:schemeClr val="tx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SG"/>
          </a:p>
        </p:txBody>
      </p:sp>
      <p:sp>
        <p:nvSpPr>
          <p:cNvPr id="8" name="Donut 7"/>
          <p:cNvSpPr/>
          <p:nvPr/>
        </p:nvSpPr>
        <p:spPr>
          <a:xfrm>
            <a:off x="7696199" y="1298433"/>
            <a:ext cx="1219200" cy="1219200"/>
          </a:xfrm>
          <a:prstGeom prst="donut">
            <a:avLst/>
          </a:prstGeom>
          <a:solidFill>
            <a:srgbClr val="FFFF00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SG">
              <a:solidFill>
                <a:schemeClr val="tx1"/>
              </a:solidFill>
            </a:endParaRPr>
          </a:p>
        </p:txBody>
      </p:sp>
      <p:pic>
        <p:nvPicPr>
          <p:cNvPr id="9" name="Picture 7" descr="C:\Users\dcsdcr\Downloads\ajax-loader (2)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42122" y="2060433"/>
            <a:ext cx="158134" cy="1581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404402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000"/>
    </mc:Choice>
    <mc:Fallback xmlns="">
      <p:transition spd="slow" advTm="4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-3.12514E-6 L 0.43142 -0.49294 " pathEditMode="relative" rAng="0" ptsTypes="AA">
                                      <p:cBhvr>
                                        <p:cTn id="6" dur="7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563" y="-2465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700"/>
                            </p:stCondLst>
                            <p:childTnLst>
                              <p:par>
                                <p:cTn id="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200"/>
                            </p:stCondLst>
                            <p:childTnLst>
                              <p:par>
                                <p:cTn id="12" presetID="53" presetClass="entr" presetSubtype="16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400"/>
                            </p:stCondLst>
                            <p:childTnLst>
                              <p:par>
                                <p:cTn id="18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7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100"/>
                            </p:stCondLst>
                            <p:childTnLst>
                              <p:par>
                                <p:cTn id="2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8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547118" y="113144"/>
            <a:ext cx="76758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b="1" dirty="0" smtClean="0">
                <a:solidFill>
                  <a:srgbClr val="0070C0"/>
                </a:solidFill>
              </a:rPr>
              <a:t>Courses</a:t>
            </a:r>
            <a:endParaRPr lang="en-SG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7421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216"/>
          <a:stretch/>
        </p:blipFill>
        <p:spPr bwMode="auto">
          <a:xfrm>
            <a:off x="0" y="1971342"/>
            <a:ext cx="9220200" cy="19910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ounded Rectangle 2"/>
          <p:cNvSpPr/>
          <p:nvPr/>
        </p:nvSpPr>
        <p:spPr>
          <a:xfrm>
            <a:off x="2460245" y="1818943"/>
            <a:ext cx="3788155" cy="304800"/>
          </a:xfrm>
          <a:prstGeom prst="roundRect">
            <a:avLst/>
          </a:prstGeom>
          <a:solidFill>
            <a:schemeClr val="tx1"/>
          </a:solidFill>
          <a:ln w="9525">
            <a:solidFill>
              <a:schemeClr val="tx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 dirty="0" smtClean="0">
                <a:solidFill>
                  <a:srgbClr val="FFFF99"/>
                </a:solidFill>
              </a:rPr>
              <a:t>Enter a unique ID for the course. E.g., CS101-2013-Sem1</a:t>
            </a:r>
            <a:endParaRPr lang="en-SG" sz="1200" b="1" dirty="0">
              <a:solidFill>
                <a:srgbClr val="FFFF99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2547118" y="113144"/>
            <a:ext cx="76758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b="1" dirty="0" smtClean="0">
                <a:solidFill>
                  <a:srgbClr val="0070C0"/>
                </a:solidFill>
              </a:rPr>
              <a:t>Courses</a:t>
            </a:r>
            <a:endParaRPr lang="en-SG" dirty="0">
              <a:solidFill>
                <a:srgbClr val="0070C0"/>
              </a:solidFill>
            </a:endParaRPr>
          </a:p>
        </p:txBody>
      </p:sp>
      <p:sp>
        <p:nvSpPr>
          <p:cNvPr id="11" name="Flowchart: Extract 4"/>
          <p:cNvSpPr>
            <a:spLocks noChangeAspect="1"/>
          </p:cNvSpPr>
          <p:nvPr/>
        </p:nvSpPr>
        <p:spPr>
          <a:xfrm rot="20042488">
            <a:off x="4647060" y="2547607"/>
            <a:ext cx="120505" cy="178712"/>
          </a:xfrm>
          <a:custGeom>
            <a:avLst/>
            <a:gdLst/>
            <a:ahLst/>
            <a:cxnLst/>
            <a:rect l="l" t="t" r="r" b="b"/>
            <a:pathLst>
              <a:path w="457618" h="678657">
                <a:moveTo>
                  <a:pt x="228809" y="0"/>
                </a:moveTo>
                <a:lnTo>
                  <a:pt x="457618" y="533400"/>
                </a:lnTo>
                <a:lnTo>
                  <a:pt x="283825" y="472061"/>
                </a:lnTo>
                <a:lnTo>
                  <a:pt x="283825" y="678657"/>
                </a:lnTo>
                <a:lnTo>
                  <a:pt x="173793" y="678657"/>
                </a:lnTo>
                <a:lnTo>
                  <a:pt x="173793" y="472061"/>
                </a:lnTo>
                <a:lnTo>
                  <a:pt x="0" y="533400"/>
                </a:lnTo>
                <a:close/>
              </a:path>
            </a:pathLst>
          </a:custGeom>
          <a:solidFill>
            <a:srgbClr val="FFFF00"/>
          </a:solidFill>
          <a:ln w="12700" cap="rnd">
            <a:solidFill>
              <a:schemeClr val="tx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SG"/>
          </a:p>
        </p:txBody>
      </p:sp>
      <p:sp>
        <p:nvSpPr>
          <p:cNvPr id="16" name="Rounded Rectangular Callout 15"/>
          <p:cNvSpPr/>
          <p:nvPr/>
        </p:nvSpPr>
        <p:spPr>
          <a:xfrm>
            <a:off x="3657600" y="734868"/>
            <a:ext cx="2435408" cy="761475"/>
          </a:xfrm>
          <a:prstGeom prst="wedgeRoundRectCallout">
            <a:avLst>
              <a:gd name="adj1" fmla="val -18910"/>
              <a:gd name="adj2" fmla="val 80688"/>
              <a:gd name="adj3" fmla="val 16667"/>
            </a:avLst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lIns="36000" tIns="36000" rIns="36000" bIns="36000" rtlCol="0" anchor="ctr">
            <a:spAutoFit/>
          </a:bodyPr>
          <a:lstStyle/>
          <a:p>
            <a:pPr algn="ctr"/>
            <a:r>
              <a:rPr lang="en-US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Hover over items to see </a:t>
            </a:r>
            <a:r>
              <a:rPr lang="en-US" sz="2000" dirty="0" smtClean="0">
                <a:solidFill>
                  <a:srgbClr val="FFFF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helpful tips</a:t>
            </a:r>
            <a:endParaRPr lang="en-SG" sz="2000" dirty="0">
              <a:solidFill>
                <a:srgbClr val="FFFF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13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974" r="68488" b="80953"/>
          <a:stretch/>
        </p:blipFill>
        <p:spPr bwMode="auto">
          <a:xfrm>
            <a:off x="70232" y="1371600"/>
            <a:ext cx="2393762" cy="4116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15913398"/>
      </p:ext>
    </p:extLst>
  </p:cSld>
  <p:clrMapOvr>
    <a:masterClrMapping/>
  </p:clrMapOvr>
  <p:transition spd="slow" advTm="5000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2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-4.07407E-6 L -0.04809 -0.04004 " pathEditMode="relative" rAng="0" ptsTypes="AA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13" y="-201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42" presetClass="path" presetSubtype="0" accel="50000" decel="50000" fill="hold" grpId="2" nodeType="after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4809 -0.04004 L -0.01476 0.02685 " pathEditMode="relative" rAng="0" ptsTypes="AA">
                                      <p:cBhvr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67" y="333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42" presetClass="path" presetSubtype="0" accel="50000" decel="5000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667 0.02199 L -0.04809 -0.04005 " pathEditMode="relative" rAng="0" ptsTypes="AA">
                                      <p:cBhvr>
                                        <p:cTn id="25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80" y="-310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250"/>
                            </p:stCondLst>
                            <p:childTnLst>
                              <p:par>
                                <p:cTn id="27" presetID="1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  <p:bldP spid="3" grpId="2" animBg="1"/>
      <p:bldP spid="11" grpId="0" animBg="1"/>
      <p:bldP spid="11" grpId="1" animBg="1"/>
      <p:bldP spid="11" grpId="2" animBg="1"/>
      <p:bldP spid="11" grpId="3" animBg="1"/>
      <p:bldP spid="1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575"/>
          <a:stretch/>
        </p:blipFill>
        <p:spPr bwMode="auto">
          <a:xfrm>
            <a:off x="0" y="1930400"/>
            <a:ext cx="9220200" cy="203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Rectangle 11"/>
          <p:cNvSpPr/>
          <p:nvPr/>
        </p:nvSpPr>
        <p:spPr>
          <a:xfrm>
            <a:off x="2547118" y="113144"/>
            <a:ext cx="76758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b="1" dirty="0" smtClean="0">
                <a:solidFill>
                  <a:srgbClr val="0070C0"/>
                </a:solidFill>
              </a:rPr>
              <a:t>Courses</a:t>
            </a:r>
            <a:endParaRPr lang="en-SG" dirty="0">
              <a:solidFill>
                <a:srgbClr val="0070C0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2610438" y="2255980"/>
            <a:ext cx="1809162" cy="1787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400" b="1" dirty="0" smtClean="0">
                <a:solidFill>
                  <a:srgbClr val="0070C0"/>
                </a:solidFill>
                <a:latin typeface="Consolas" pitchFamily="49" charset="0"/>
                <a:cs typeface="Consolas" pitchFamily="49" charset="0"/>
              </a:rPr>
              <a:t>ECON101-2013Fall</a:t>
            </a:r>
            <a:endParaRPr lang="en-SG" sz="1400" b="1" dirty="0">
              <a:solidFill>
                <a:srgbClr val="0070C0"/>
              </a:solidFill>
              <a:latin typeface="Consolas" pitchFamily="49" charset="0"/>
              <a:cs typeface="Consolas" pitchFamily="49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2610438" y="2711460"/>
            <a:ext cx="3104562" cy="1841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400" b="1" dirty="0" smtClean="0">
                <a:solidFill>
                  <a:srgbClr val="0070C0"/>
                </a:solidFill>
                <a:latin typeface="Consolas" pitchFamily="49" charset="0"/>
                <a:cs typeface="Consolas" pitchFamily="49" charset="0"/>
              </a:rPr>
              <a:t>Introduction to Economics</a:t>
            </a:r>
            <a:endParaRPr lang="en-SG" sz="1400" b="1" dirty="0">
              <a:solidFill>
                <a:srgbClr val="0070C0"/>
              </a:solidFill>
              <a:latin typeface="Consolas" pitchFamily="49" charset="0"/>
              <a:cs typeface="Consolas" pitchFamily="49" charset="0"/>
            </a:endParaRPr>
          </a:p>
        </p:txBody>
      </p:sp>
      <p:sp>
        <p:nvSpPr>
          <p:cNvPr id="9" name="Flowchart: Extract 4"/>
          <p:cNvSpPr>
            <a:spLocks noChangeAspect="1"/>
          </p:cNvSpPr>
          <p:nvPr/>
        </p:nvSpPr>
        <p:spPr>
          <a:xfrm rot="20042488">
            <a:off x="3656461" y="3520089"/>
            <a:ext cx="120505" cy="178712"/>
          </a:xfrm>
          <a:custGeom>
            <a:avLst/>
            <a:gdLst/>
            <a:ahLst/>
            <a:cxnLst/>
            <a:rect l="l" t="t" r="r" b="b"/>
            <a:pathLst>
              <a:path w="457618" h="678657">
                <a:moveTo>
                  <a:pt x="228809" y="0"/>
                </a:moveTo>
                <a:lnTo>
                  <a:pt x="457618" y="533400"/>
                </a:lnTo>
                <a:lnTo>
                  <a:pt x="283825" y="472061"/>
                </a:lnTo>
                <a:lnTo>
                  <a:pt x="283825" y="678657"/>
                </a:lnTo>
                <a:lnTo>
                  <a:pt x="173793" y="678657"/>
                </a:lnTo>
                <a:lnTo>
                  <a:pt x="173793" y="472061"/>
                </a:lnTo>
                <a:lnTo>
                  <a:pt x="0" y="533400"/>
                </a:lnTo>
                <a:close/>
              </a:path>
            </a:pathLst>
          </a:custGeom>
          <a:solidFill>
            <a:srgbClr val="FFFF00"/>
          </a:solidFill>
          <a:ln w="12700" cap="rnd">
            <a:solidFill>
              <a:schemeClr val="tx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SG"/>
          </a:p>
        </p:txBody>
      </p:sp>
      <p:sp>
        <p:nvSpPr>
          <p:cNvPr id="10" name="Donut 9"/>
          <p:cNvSpPr/>
          <p:nvPr/>
        </p:nvSpPr>
        <p:spPr>
          <a:xfrm>
            <a:off x="2590800" y="2743200"/>
            <a:ext cx="1219200" cy="1219200"/>
          </a:xfrm>
          <a:prstGeom prst="donut">
            <a:avLst/>
          </a:prstGeom>
          <a:solidFill>
            <a:srgbClr val="FFFF00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SG">
              <a:solidFill>
                <a:schemeClr val="tx1"/>
              </a:solidFill>
            </a:endParaRPr>
          </a:p>
        </p:txBody>
      </p:sp>
      <p:pic>
        <p:nvPicPr>
          <p:cNvPr id="13" name="Picture 7" descr="C:\Users\dcsdcr\Downloads\ajax-loader (2)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09544" y="3372674"/>
            <a:ext cx="158134" cy="1581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Rounded Rectangular Callout 13"/>
          <p:cNvSpPr/>
          <p:nvPr/>
        </p:nvSpPr>
        <p:spPr>
          <a:xfrm>
            <a:off x="3379978" y="705375"/>
            <a:ext cx="2079244" cy="761475"/>
          </a:xfrm>
          <a:prstGeom prst="wedgeRoundRectCallout">
            <a:avLst>
              <a:gd name="adj1" fmla="val -26757"/>
              <a:gd name="adj2" fmla="val 96534"/>
              <a:gd name="adj3" fmla="val 16667"/>
            </a:avLst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lIns="36000" tIns="36000" rIns="36000" bIns="36000" rtlCol="0" anchor="ctr">
            <a:spAutoFit/>
          </a:bodyPr>
          <a:lstStyle/>
          <a:p>
            <a:pPr algn="ctr"/>
            <a:r>
              <a:rPr lang="en-US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Fill in the </a:t>
            </a:r>
            <a:br>
              <a:rPr lang="en-US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en-US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course details</a:t>
            </a:r>
            <a:endParaRPr lang="en-SG" sz="20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15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974" r="68488" b="80953"/>
          <a:stretch/>
        </p:blipFill>
        <p:spPr bwMode="auto">
          <a:xfrm>
            <a:off x="70232" y="1371600"/>
            <a:ext cx="2393762" cy="4116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12166115"/>
      </p:ext>
    </p:extLst>
  </p:cSld>
  <p:clrMapOvr>
    <a:masterClrMapping/>
  </p:clrMapOvr>
  <p:transition spd="slow" advTm="4000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701"/>
                            </p:stCondLst>
                            <p:childTnLst>
                              <p:par>
                                <p:cTn id="15" presetID="1" presetClass="entr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701"/>
                            </p:stCondLst>
                            <p:childTnLst>
                              <p:par>
                                <p:cTn id="18" presetID="42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-4.07407E-6 L -0.04809 -0.04004 " pathEditMode="relative" rAng="0" ptsTypes="AA">
                                      <p:cBhvr>
                                        <p:cTn id="19" dur="7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13" y="-201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401"/>
                            </p:stCondLst>
                            <p:childTnLst>
                              <p:par>
                                <p:cTn id="21" presetID="53" presetClass="entr" presetSubtype="16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2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601"/>
                            </p:stCondLst>
                            <p:childTnLst>
                              <p:par>
                                <p:cTn id="27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7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301"/>
                            </p:stCondLst>
                            <p:childTnLst>
                              <p:par>
                                <p:cTn id="3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9" grpId="1" animBg="1"/>
      <p:bldP spid="10" grpId="0" animBg="1"/>
      <p:bldP spid="10" grpId="1" animBg="1"/>
      <p:bldP spid="1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086"/>
          <a:stretch/>
        </p:blipFill>
        <p:spPr bwMode="auto">
          <a:xfrm>
            <a:off x="76200" y="739140"/>
            <a:ext cx="8885237" cy="58330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Rectangle 11"/>
          <p:cNvSpPr/>
          <p:nvPr/>
        </p:nvSpPr>
        <p:spPr>
          <a:xfrm>
            <a:off x="2547118" y="113144"/>
            <a:ext cx="76758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b="1" dirty="0" smtClean="0">
                <a:solidFill>
                  <a:srgbClr val="0070C0"/>
                </a:solidFill>
              </a:rPr>
              <a:t>Courses</a:t>
            </a:r>
            <a:endParaRPr lang="en-SG" dirty="0">
              <a:solidFill>
                <a:srgbClr val="0070C0"/>
              </a:solidFill>
            </a:endParaRPr>
          </a:p>
        </p:txBody>
      </p:sp>
      <p:sp>
        <p:nvSpPr>
          <p:cNvPr id="14" name="Rounded Rectangular Callout 13"/>
          <p:cNvSpPr/>
          <p:nvPr/>
        </p:nvSpPr>
        <p:spPr>
          <a:xfrm>
            <a:off x="3314700" y="4877325"/>
            <a:ext cx="4267200" cy="761475"/>
          </a:xfrm>
          <a:prstGeom prst="wedgeRoundRectCallout">
            <a:avLst>
              <a:gd name="adj1" fmla="val -22625"/>
              <a:gd name="adj2" fmla="val 113281"/>
              <a:gd name="adj3" fmla="val 16667"/>
            </a:avLst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lIns="36000" tIns="36000" rIns="36000" bIns="36000" rtlCol="0" anchor="ctr">
            <a:spAutoFit/>
          </a:bodyPr>
          <a:lstStyle/>
          <a:p>
            <a:pPr algn="ctr"/>
            <a:r>
              <a:rPr lang="en-US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You can add more instructors, </a:t>
            </a:r>
            <a:br>
              <a:rPr lang="en-US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en-US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with desired permission levels</a:t>
            </a:r>
            <a:endParaRPr lang="en-SG" sz="20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24880966"/>
      </p:ext>
    </p:extLst>
  </p:cSld>
  <p:clrMapOvr>
    <a:masterClrMapping/>
  </p:clrMapOvr>
  <p:transition spd="slow" advTm="4000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Instructor header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Student header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1803</TotalTime>
  <Words>337</Words>
  <Application>Microsoft Office PowerPoint</Application>
  <PresentationFormat>On-screen Show (4:3)</PresentationFormat>
  <Paragraphs>115</Paragraphs>
  <Slides>47</Slides>
  <Notes>1</Notes>
  <HiddenSlides>2</HiddenSlides>
  <MMClips>0</MMClips>
  <ScaleCrop>false</ScaleCrop>
  <HeadingPairs>
    <vt:vector size="4" baseType="variant">
      <vt:variant>
        <vt:lpstr>Theme</vt:lpstr>
      </vt:variant>
      <vt:variant>
        <vt:i4>3</vt:i4>
      </vt:variant>
      <vt:variant>
        <vt:lpstr>Slide Titles</vt:lpstr>
      </vt:variant>
      <vt:variant>
        <vt:i4>47</vt:i4>
      </vt:variant>
    </vt:vector>
  </HeadingPairs>
  <TitlesOfParts>
    <vt:vector size="50" baseType="lpstr">
      <vt:lpstr>Office Theme</vt:lpstr>
      <vt:lpstr>Instructor header</vt:lpstr>
      <vt:lpstr>Student header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Damith Chatura Rajapakse</dc:creator>
  <cp:lastModifiedBy>Damith Chatura Rajapakse</cp:lastModifiedBy>
  <cp:revision>133</cp:revision>
  <dcterms:created xsi:type="dcterms:W3CDTF">2006-08-16T00:00:00Z</dcterms:created>
  <dcterms:modified xsi:type="dcterms:W3CDTF">2014-07-28T12:50:40Z</dcterms:modified>
</cp:coreProperties>
</file>