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72308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31556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251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83395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23642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60835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2724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83819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7701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2103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795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5FE510-BF41-426E-860C-C68CA46718C6}" type="datetimeFigureOut">
              <a:rPr lang="en-US" smtClean="0"/>
              <a:t>9/16/2016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C8F5DF-6F5B-484D-81BB-9E3E5E14D4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8467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extBox 45"/>
          <p:cNvSpPr txBox="1"/>
          <p:nvPr/>
        </p:nvSpPr>
        <p:spPr>
          <a:xfrm>
            <a:off x="1526864" y="4029060"/>
            <a:ext cx="348395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View composed of </a:t>
            </a:r>
            <a:r>
              <a:rPr lang="en-US" sz="1600" b="1" i="1" dirty="0"/>
              <a:t>Controls</a:t>
            </a:r>
            <a:r>
              <a:rPr lang="en-US" sz="1600" dirty="0"/>
              <a:t>, described by </a:t>
            </a:r>
            <a:r>
              <a:rPr lang="en-US" sz="1600" b="1" i="1" dirty="0"/>
              <a:t>HTML template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522232" y="4941411"/>
            <a:ext cx="318885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Cache entries are </a:t>
            </a:r>
            <a:r>
              <a:rPr lang="en-US" sz="1600" b="1" i="1" dirty="0" err="1"/>
              <a:t>DataSets</a:t>
            </a:r>
            <a:endParaRPr lang="en-US" sz="1600" dirty="0"/>
          </a:p>
        </p:txBody>
      </p:sp>
      <p:sp>
        <p:nvSpPr>
          <p:cNvPr id="63" name="TextBox 62"/>
          <p:cNvSpPr txBox="1"/>
          <p:nvPr/>
        </p:nvSpPr>
        <p:spPr>
          <a:xfrm>
            <a:off x="1524100" y="4823077"/>
            <a:ext cx="306271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Result placed in the</a:t>
            </a:r>
            <a:br>
              <a:rPr lang="en-US" sz="1600" dirty="0"/>
            </a:br>
            <a:r>
              <a:rPr lang="en-US" sz="1600" dirty="0"/>
              <a:t>cache entry (in a </a:t>
            </a:r>
            <a:r>
              <a:rPr lang="en-US" sz="1600" b="1" i="1" dirty="0" err="1"/>
              <a:t>DataSet</a:t>
            </a:r>
            <a:r>
              <a:rPr lang="en-US" sz="1600" dirty="0"/>
              <a:t>)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1518474" y="3675600"/>
            <a:ext cx="288648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Standard </a:t>
            </a:r>
            <a:r>
              <a:rPr lang="en-US" sz="1600" b="1" i="1" dirty="0"/>
              <a:t>MVVM</a:t>
            </a:r>
            <a:r>
              <a:rPr lang="en-US" sz="1600" dirty="0"/>
              <a:t> pattern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1529138" y="3679043"/>
            <a:ext cx="306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Add </a:t>
            </a:r>
            <a:r>
              <a:rPr lang="en-US" sz="1600" b="1" i="1" dirty="0" err="1"/>
              <a:t>IFrame</a:t>
            </a:r>
            <a:r>
              <a:rPr lang="en-US" sz="1600" b="1" i="1" dirty="0"/>
              <a:t> isolation</a:t>
            </a:r>
            <a:r>
              <a:rPr lang="en-US" sz="1600" dirty="0"/>
              <a:t> </a:t>
            </a:r>
            <a:br>
              <a:rPr lang="en-US" sz="1600" dirty="0"/>
            </a:br>
            <a:r>
              <a:rPr lang="en-US" sz="1600" dirty="0"/>
              <a:t>(to isolate extension</a:t>
            </a:r>
            <a:br>
              <a:rPr lang="en-US" sz="1600" dirty="0"/>
            </a:br>
            <a:r>
              <a:rPr lang="en-US" sz="1600" dirty="0"/>
              <a:t>JavaScript execution)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1522232" y="3673980"/>
            <a:ext cx="306271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b="1" i="1" dirty="0" err="1"/>
              <a:t>DataView</a:t>
            </a:r>
            <a:r>
              <a:rPr lang="en-US" sz="1600" dirty="0"/>
              <a:t> holds ref count on cache entry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525259" y="3677271"/>
            <a:ext cx="28580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Model data cached in </a:t>
            </a:r>
            <a:r>
              <a:rPr lang="en-US" sz="1600" b="1" i="1" dirty="0" err="1"/>
              <a:t>DataContext</a:t>
            </a:r>
            <a:endParaRPr lang="en-US" sz="1600" b="1" i="1" dirty="0"/>
          </a:p>
        </p:txBody>
      </p:sp>
      <p:sp>
        <p:nvSpPr>
          <p:cNvPr id="48" name="TextBox 47"/>
          <p:cNvSpPr txBox="1"/>
          <p:nvPr/>
        </p:nvSpPr>
        <p:spPr>
          <a:xfrm>
            <a:off x="1524100" y="3680384"/>
            <a:ext cx="306271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View models load data</a:t>
            </a:r>
            <a:br>
              <a:rPr lang="en-US" sz="1600" dirty="0"/>
            </a:br>
            <a:r>
              <a:rPr lang="en-US" sz="1600" dirty="0"/>
              <a:t>using a </a:t>
            </a:r>
            <a:r>
              <a:rPr lang="en-US" sz="1600" b="1" i="1" dirty="0" err="1"/>
              <a:t>DataView</a:t>
            </a:r>
            <a:endParaRPr lang="en-US" sz="1600" b="1" i="1" dirty="0"/>
          </a:p>
        </p:txBody>
      </p:sp>
      <p:sp>
        <p:nvSpPr>
          <p:cNvPr id="64" name="TextBox 63"/>
          <p:cNvSpPr txBox="1"/>
          <p:nvPr/>
        </p:nvSpPr>
        <p:spPr>
          <a:xfrm>
            <a:off x="1530879" y="4299536"/>
            <a:ext cx="285808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 err="1"/>
              <a:t>DataContext</a:t>
            </a:r>
            <a:r>
              <a:rPr lang="en-US" sz="1600" dirty="0"/>
              <a:t> contains multiple </a:t>
            </a:r>
            <a:r>
              <a:rPr lang="en-US" sz="1600" b="1" i="1" dirty="0" err="1"/>
              <a:t>DataCaches</a:t>
            </a:r>
            <a:endParaRPr lang="en-US" sz="1600" b="1" i="1" dirty="0"/>
          </a:p>
        </p:txBody>
      </p:sp>
      <p:sp>
        <p:nvSpPr>
          <p:cNvPr id="108" name="TextBox 107"/>
          <p:cNvSpPr txBox="1"/>
          <p:nvPr/>
        </p:nvSpPr>
        <p:spPr>
          <a:xfrm>
            <a:off x="1523806" y="3665873"/>
            <a:ext cx="306271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Disposed view model decrements ref count</a:t>
            </a:r>
          </a:p>
        </p:txBody>
      </p:sp>
      <p:sp>
        <p:nvSpPr>
          <p:cNvPr id="68" name="Rectangle 67"/>
          <p:cNvSpPr/>
          <p:nvPr/>
        </p:nvSpPr>
        <p:spPr>
          <a:xfrm>
            <a:off x="7902338" y="269985"/>
            <a:ext cx="1494711" cy="142360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r"/>
            <a:r>
              <a:rPr lang="en-US" sz="1100" dirty="0"/>
              <a:t>HTML Template</a:t>
            </a:r>
          </a:p>
        </p:txBody>
      </p:sp>
      <p:sp>
        <p:nvSpPr>
          <p:cNvPr id="107" name="TextBox 106"/>
          <p:cNvSpPr txBox="1"/>
          <p:nvPr/>
        </p:nvSpPr>
        <p:spPr>
          <a:xfrm>
            <a:off x="1530373" y="4179131"/>
            <a:ext cx="306271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Other view models also hold ref counts</a:t>
            </a:r>
          </a:p>
        </p:txBody>
      </p:sp>
      <p:sp>
        <p:nvSpPr>
          <p:cNvPr id="7" name="Rectangle 6"/>
          <p:cNvSpPr/>
          <p:nvPr/>
        </p:nvSpPr>
        <p:spPr>
          <a:xfrm>
            <a:off x="4545717" y="3520803"/>
            <a:ext cx="4261255" cy="238622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r"/>
            <a:r>
              <a:rPr lang="en-US" sz="1100" dirty="0" err="1"/>
              <a:t>DataContext</a:t>
            </a:r>
            <a:endParaRPr lang="en-US" sz="1100" dirty="0"/>
          </a:p>
        </p:txBody>
      </p:sp>
      <p:sp>
        <p:nvSpPr>
          <p:cNvPr id="66" name="Rectangle 65"/>
          <p:cNvSpPr/>
          <p:nvPr/>
        </p:nvSpPr>
        <p:spPr>
          <a:xfrm>
            <a:off x="6249883" y="4417064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err="1"/>
              <a:t>DataCache</a:t>
            </a:r>
            <a:endParaRPr lang="en-US" sz="1050" dirty="0"/>
          </a:p>
        </p:txBody>
      </p:sp>
      <p:sp>
        <p:nvSpPr>
          <p:cNvPr id="65" name="Rectangle 64"/>
          <p:cNvSpPr/>
          <p:nvPr/>
        </p:nvSpPr>
        <p:spPr>
          <a:xfrm>
            <a:off x="6353353" y="4530620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err="1"/>
              <a:t>DataCache</a:t>
            </a:r>
            <a:endParaRPr lang="en-US" sz="1050" dirty="0"/>
          </a:p>
        </p:txBody>
      </p:sp>
      <p:sp>
        <p:nvSpPr>
          <p:cNvPr id="92" name="Rectangle 91"/>
          <p:cNvSpPr/>
          <p:nvPr/>
        </p:nvSpPr>
        <p:spPr>
          <a:xfrm>
            <a:off x="6460687" y="4628398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Model Data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Data</a:t>
            </a:r>
            <a:br>
              <a:rPr lang="en-US" dirty="0"/>
            </a:br>
            <a:r>
              <a:rPr lang="en-US" dirty="0"/>
              <a:t>Architecture</a:t>
            </a:r>
          </a:p>
        </p:txBody>
      </p:sp>
      <p:sp>
        <p:nvSpPr>
          <p:cNvPr id="8" name="Rectangle 7"/>
          <p:cNvSpPr/>
          <p:nvPr/>
        </p:nvSpPr>
        <p:spPr>
          <a:xfrm>
            <a:off x="6455731" y="569495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View</a:t>
            </a:r>
          </a:p>
        </p:txBody>
      </p:sp>
      <p:sp>
        <p:nvSpPr>
          <p:cNvPr id="9" name="Rectangle 8"/>
          <p:cNvSpPr/>
          <p:nvPr/>
        </p:nvSpPr>
        <p:spPr>
          <a:xfrm>
            <a:off x="6455731" y="1524000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View Model (proxy)</a:t>
            </a:r>
          </a:p>
        </p:txBody>
      </p:sp>
      <p:sp>
        <p:nvSpPr>
          <p:cNvPr id="10" name="Rectangle 9"/>
          <p:cNvSpPr/>
          <p:nvPr/>
        </p:nvSpPr>
        <p:spPr>
          <a:xfrm>
            <a:off x="6455731" y="2638927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View Model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7917568" y="2124075"/>
            <a:ext cx="9428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Shell </a:t>
            </a:r>
            <a:r>
              <a:rPr lang="en-US" sz="1100" dirty="0" err="1"/>
              <a:t>IFrame</a:t>
            </a:r>
            <a:endParaRPr lang="en-US" sz="1100" dirty="0"/>
          </a:p>
        </p:txBody>
      </p:sp>
      <p:sp>
        <p:nvSpPr>
          <p:cNvPr id="13" name="TextBox 12"/>
          <p:cNvSpPr txBox="1"/>
          <p:nvPr/>
        </p:nvSpPr>
        <p:spPr>
          <a:xfrm>
            <a:off x="7917568" y="2470304"/>
            <a:ext cx="1241045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Extension </a:t>
            </a:r>
            <a:r>
              <a:rPr lang="en-US" sz="1100" dirty="0" err="1"/>
              <a:t>IFrame</a:t>
            </a:r>
            <a:endParaRPr lang="en-US" sz="1100" dirty="0"/>
          </a:p>
        </p:txBody>
      </p:sp>
      <p:sp>
        <p:nvSpPr>
          <p:cNvPr id="14" name="Rectangle 13"/>
          <p:cNvSpPr/>
          <p:nvPr/>
        </p:nvSpPr>
        <p:spPr>
          <a:xfrm>
            <a:off x="6457235" y="4632821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err="1"/>
              <a:t>DataCache</a:t>
            </a:r>
            <a:endParaRPr lang="en-US" sz="1050" dirty="0"/>
          </a:p>
        </p:txBody>
      </p:sp>
      <p:sp>
        <p:nvSpPr>
          <p:cNvPr id="15" name="Flowchart: Magnetic Disk 14"/>
          <p:cNvSpPr/>
          <p:nvPr/>
        </p:nvSpPr>
        <p:spPr>
          <a:xfrm>
            <a:off x="9055930" y="4953502"/>
            <a:ext cx="682238" cy="628650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Service</a:t>
            </a:r>
          </a:p>
        </p:txBody>
      </p:sp>
      <p:cxnSp>
        <p:nvCxnSpPr>
          <p:cNvPr id="17" name="Curved Connector 16"/>
          <p:cNvCxnSpPr>
            <a:stCxn id="15" idx="1"/>
            <a:endCxn id="14" idx="2"/>
          </p:cNvCxnSpPr>
          <p:nvPr/>
        </p:nvCxnSpPr>
        <p:spPr>
          <a:xfrm rot="16200000" flipH="1" flipV="1">
            <a:off x="7967167" y="3868686"/>
            <a:ext cx="345066" cy="2514698"/>
          </a:xfrm>
          <a:prstGeom prst="curvedConnector5">
            <a:avLst>
              <a:gd name="adj1" fmla="val -66248"/>
              <a:gd name="adj2" fmla="val 48330"/>
              <a:gd name="adj3" fmla="val 166248"/>
            </a:avLst>
          </a:prstGeom>
          <a:ln>
            <a:solidFill>
              <a:srgbClr val="7030A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7404631" y="4918365"/>
            <a:ext cx="1189749" cy="261610"/>
          </a:xfrm>
          <a:prstGeom prst="rect">
            <a:avLst/>
          </a:prstGeom>
          <a:solidFill>
            <a:schemeClr val="bg1">
              <a:alpha val="53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100" dirty="0" err="1"/>
              <a:t>Base.Net.ajax</a:t>
            </a:r>
            <a:r>
              <a:rPr lang="en-US" sz="1100" dirty="0"/>
              <a:t>(…)</a:t>
            </a:r>
          </a:p>
        </p:txBody>
      </p:sp>
      <p:cxnSp>
        <p:nvCxnSpPr>
          <p:cNvPr id="20" name="Straight Arrow Connector 19"/>
          <p:cNvCxnSpPr>
            <a:stCxn id="10" idx="0"/>
            <a:endCxn id="9" idx="2"/>
          </p:cNvCxnSpPr>
          <p:nvPr/>
        </p:nvCxnSpPr>
        <p:spPr>
          <a:xfrm flipV="1">
            <a:off x="6880847" y="2189747"/>
            <a:ext cx="0" cy="449180"/>
          </a:xfrm>
          <a:prstGeom prst="straightConnector1">
            <a:avLst/>
          </a:prstGeom>
          <a:ln>
            <a:solidFill>
              <a:schemeClr val="tx2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9" idx="0"/>
            <a:endCxn id="8" idx="2"/>
          </p:cNvCxnSpPr>
          <p:nvPr/>
        </p:nvCxnSpPr>
        <p:spPr>
          <a:xfrm flipV="1">
            <a:off x="6880847" y="1235242"/>
            <a:ext cx="0" cy="288758"/>
          </a:xfrm>
          <a:prstGeom prst="straightConnector1">
            <a:avLst/>
          </a:prstGeom>
          <a:ln>
            <a:solidFill>
              <a:schemeClr val="tx2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ounded Rectangle 21"/>
          <p:cNvSpPr/>
          <p:nvPr/>
        </p:nvSpPr>
        <p:spPr>
          <a:xfrm>
            <a:off x="8054498" y="580887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dirty="0"/>
          </a:p>
        </p:txBody>
      </p:sp>
      <p:sp>
        <p:nvSpPr>
          <p:cNvPr id="23" name="Rounded Rectangle 22"/>
          <p:cNvSpPr/>
          <p:nvPr/>
        </p:nvSpPr>
        <p:spPr>
          <a:xfrm>
            <a:off x="8206898" y="733287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dirty="0"/>
          </a:p>
        </p:txBody>
      </p:sp>
      <p:sp>
        <p:nvSpPr>
          <p:cNvPr id="24" name="Rounded Rectangle 23"/>
          <p:cNvSpPr/>
          <p:nvPr/>
        </p:nvSpPr>
        <p:spPr>
          <a:xfrm>
            <a:off x="8359298" y="885687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dirty="0"/>
          </a:p>
        </p:txBody>
      </p:sp>
      <p:sp>
        <p:nvSpPr>
          <p:cNvPr id="25" name="Rounded Rectangle 24"/>
          <p:cNvSpPr/>
          <p:nvPr/>
        </p:nvSpPr>
        <p:spPr>
          <a:xfrm>
            <a:off x="8511698" y="1038087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/>
              <a:t>Controls</a:t>
            </a:r>
          </a:p>
        </p:txBody>
      </p:sp>
      <p:cxnSp>
        <p:nvCxnSpPr>
          <p:cNvPr id="26" name="Straight Connector 25"/>
          <p:cNvCxnSpPr/>
          <p:nvPr/>
        </p:nvCxnSpPr>
        <p:spPr>
          <a:xfrm>
            <a:off x="7303588" y="575819"/>
            <a:ext cx="873625" cy="2169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7303588" y="1241566"/>
            <a:ext cx="1279547" cy="332009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3916664" y="2436511"/>
            <a:ext cx="5289286" cy="3779"/>
          </a:xfrm>
          <a:prstGeom prst="line">
            <a:avLst/>
          </a:prstGeom>
          <a:ln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6455731" y="1521995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View Model</a:t>
            </a:r>
          </a:p>
        </p:txBody>
      </p:sp>
      <p:sp>
        <p:nvSpPr>
          <p:cNvPr id="36" name="Rectangle 35"/>
          <p:cNvSpPr/>
          <p:nvPr/>
        </p:nvSpPr>
        <p:spPr>
          <a:xfrm>
            <a:off x="6453356" y="2638147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Model Data</a:t>
            </a:r>
          </a:p>
        </p:txBody>
      </p:sp>
      <p:sp>
        <p:nvSpPr>
          <p:cNvPr id="56" name="Rectangle 55"/>
          <p:cNvSpPr/>
          <p:nvPr/>
        </p:nvSpPr>
        <p:spPr>
          <a:xfrm>
            <a:off x="5091543" y="568715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View</a:t>
            </a:r>
          </a:p>
        </p:txBody>
      </p:sp>
      <p:sp>
        <p:nvSpPr>
          <p:cNvPr id="57" name="Rectangle 56"/>
          <p:cNvSpPr/>
          <p:nvPr/>
        </p:nvSpPr>
        <p:spPr>
          <a:xfrm>
            <a:off x="5091543" y="1523220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View Model (proxy)</a:t>
            </a:r>
          </a:p>
        </p:txBody>
      </p:sp>
      <p:sp>
        <p:nvSpPr>
          <p:cNvPr id="58" name="Rectangle 57"/>
          <p:cNvSpPr/>
          <p:nvPr/>
        </p:nvSpPr>
        <p:spPr>
          <a:xfrm>
            <a:off x="5091543" y="2638147"/>
            <a:ext cx="850232" cy="66574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View Model</a:t>
            </a:r>
          </a:p>
        </p:txBody>
      </p:sp>
      <p:cxnSp>
        <p:nvCxnSpPr>
          <p:cNvPr id="59" name="Straight Arrow Connector 58"/>
          <p:cNvCxnSpPr>
            <a:stCxn id="58" idx="0"/>
            <a:endCxn id="57" idx="2"/>
          </p:cNvCxnSpPr>
          <p:nvPr/>
        </p:nvCxnSpPr>
        <p:spPr>
          <a:xfrm flipV="1">
            <a:off x="5516659" y="2188967"/>
            <a:ext cx="0" cy="449180"/>
          </a:xfrm>
          <a:prstGeom prst="straightConnector1">
            <a:avLst/>
          </a:prstGeom>
          <a:ln>
            <a:solidFill>
              <a:schemeClr val="tx2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>
            <a:stCxn id="57" idx="0"/>
            <a:endCxn id="56" idx="2"/>
          </p:cNvCxnSpPr>
          <p:nvPr/>
        </p:nvCxnSpPr>
        <p:spPr>
          <a:xfrm flipV="1">
            <a:off x="5516659" y="1234462"/>
            <a:ext cx="0" cy="288758"/>
          </a:xfrm>
          <a:prstGeom prst="straightConnector1">
            <a:avLst/>
          </a:prstGeom>
          <a:ln>
            <a:solidFill>
              <a:schemeClr val="tx2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Rectangle 69"/>
          <p:cNvSpPr/>
          <p:nvPr/>
        </p:nvSpPr>
        <p:spPr>
          <a:xfrm>
            <a:off x="4268013" y="2977721"/>
            <a:ext cx="898358" cy="2517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err="1"/>
              <a:t>DataView</a:t>
            </a:r>
            <a:endParaRPr lang="en-US" sz="1050" dirty="0"/>
          </a:p>
        </p:txBody>
      </p:sp>
      <p:sp>
        <p:nvSpPr>
          <p:cNvPr id="84" name="Rectangle 83"/>
          <p:cNvSpPr/>
          <p:nvPr/>
        </p:nvSpPr>
        <p:spPr>
          <a:xfrm>
            <a:off x="4667757" y="4412982"/>
            <a:ext cx="1362132" cy="1221749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r"/>
            <a:endParaRPr lang="en-US" sz="1100" u="sng" dirty="0"/>
          </a:p>
        </p:txBody>
      </p:sp>
      <p:sp>
        <p:nvSpPr>
          <p:cNvPr id="71" name="Rounded Rectangle 70"/>
          <p:cNvSpPr/>
          <p:nvPr/>
        </p:nvSpPr>
        <p:spPr>
          <a:xfrm>
            <a:off x="4747561" y="4530621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dirty="0"/>
          </a:p>
        </p:txBody>
      </p:sp>
      <p:sp>
        <p:nvSpPr>
          <p:cNvPr id="72" name="Rounded Rectangle 71"/>
          <p:cNvSpPr/>
          <p:nvPr/>
        </p:nvSpPr>
        <p:spPr>
          <a:xfrm>
            <a:off x="4899961" y="4683021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dirty="0"/>
          </a:p>
        </p:txBody>
      </p:sp>
      <p:sp>
        <p:nvSpPr>
          <p:cNvPr id="73" name="Rounded Rectangle 72"/>
          <p:cNvSpPr/>
          <p:nvPr/>
        </p:nvSpPr>
        <p:spPr>
          <a:xfrm>
            <a:off x="5052361" y="4835421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dirty="0"/>
          </a:p>
        </p:txBody>
      </p:sp>
      <p:sp>
        <p:nvSpPr>
          <p:cNvPr id="74" name="Rounded Rectangle 73"/>
          <p:cNvSpPr/>
          <p:nvPr/>
        </p:nvSpPr>
        <p:spPr>
          <a:xfrm>
            <a:off x="5204761" y="4987821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/>
              <a:t>DataSet</a:t>
            </a:r>
            <a:endParaRPr lang="en-US" sz="1000" dirty="0"/>
          </a:p>
        </p:txBody>
      </p:sp>
      <p:sp>
        <p:nvSpPr>
          <p:cNvPr id="75" name="Rectangle 74"/>
          <p:cNvSpPr/>
          <p:nvPr/>
        </p:nvSpPr>
        <p:spPr>
          <a:xfrm>
            <a:off x="7165885" y="2989291"/>
            <a:ext cx="898358" cy="2517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err="1"/>
              <a:t>DataView</a:t>
            </a:r>
            <a:endParaRPr lang="en-US" sz="1050" dirty="0"/>
          </a:p>
        </p:txBody>
      </p:sp>
      <p:cxnSp>
        <p:nvCxnSpPr>
          <p:cNvPr id="77" name="Curved Connector 76"/>
          <p:cNvCxnSpPr>
            <a:endCxn id="72" idx="0"/>
          </p:cNvCxnSpPr>
          <p:nvPr/>
        </p:nvCxnSpPr>
        <p:spPr>
          <a:xfrm rot="16200000" flipH="1">
            <a:off x="4307995" y="3714817"/>
            <a:ext cx="1453600" cy="482807"/>
          </a:xfrm>
          <a:prstGeom prst="curvedConnector3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Rounded Rectangle 89"/>
          <p:cNvSpPr/>
          <p:nvPr/>
        </p:nvSpPr>
        <p:spPr>
          <a:xfrm>
            <a:off x="4900754" y="4673027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dirty="0"/>
          </a:p>
        </p:txBody>
      </p:sp>
      <p:cxnSp>
        <p:nvCxnSpPr>
          <p:cNvPr id="78" name="Curved Connector 77"/>
          <p:cNvCxnSpPr>
            <a:stCxn id="75" idx="2"/>
            <a:endCxn id="73" idx="0"/>
          </p:cNvCxnSpPr>
          <p:nvPr/>
        </p:nvCxnSpPr>
        <p:spPr>
          <a:xfrm rot="5400000">
            <a:off x="5724617" y="2944974"/>
            <a:ext cx="1594430" cy="2186465"/>
          </a:xfrm>
          <a:prstGeom prst="curvedConnector3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Curved Connector 80"/>
          <p:cNvCxnSpPr>
            <a:stCxn id="94" idx="2"/>
            <a:endCxn id="15" idx="3"/>
          </p:cNvCxnSpPr>
          <p:nvPr/>
        </p:nvCxnSpPr>
        <p:spPr>
          <a:xfrm rot="16200000" flipH="1">
            <a:off x="7304737" y="3489839"/>
            <a:ext cx="206413" cy="3978212"/>
          </a:xfrm>
          <a:prstGeom prst="curvedConnector3">
            <a:avLst>
              <a:gd name="adj1" fmla="val 210749"/>
            </a:avLst>
          </a:prstGeom>
          <a:ln>
            <a:solidFill>
              <a:srgbClr val="7030A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6"/>
          <p:cNvCxnSpPr>
            <a:stCxn id="75" idx="3"/>
            <a:endCxn id="14" idx="0"/>
          </p:cNvCxnSpPr>
          <p:nvPr/>
        </p:nvCxnSpPr>
        <p:spPr>
          <a:xfrm flipH="1">
            <a:off x="6882351" y="3115141"/>
            <a:ext cx="1181892" cy="1517680"/>
          </a:xfrm>
          <a:prstGeom prst="curvedConnector4">
            <a:avLst>
              <a:gd name="adj1" fmla="val -19342"/>
              <a:gd name="adj2" fmla="val 54146"/>
            </a:avLst>
          </a:prstGeom>
          <a:ln>
            <a:solidFill>
              <a:srgbClr val="7030A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7121969" y="4048814"/>
            <a:ext cx="782587" cy="261610"/>
          </a:xfrm>
          <a:prstGeom prst="rect">
            <a:avLst/>
          </a:prstGeom>
          <a:solidFill>
            <a:schemeClr val="bg1">
              <a:alpha val="53000"/>
            </a:schemeClr>
          </a:solidFill>
        </p:spPr>
        <p:txBody>
          <a:bodyPr wrap="none" rtlCol="0">
            <a:spAutoFit/>
          </a:bodyPr>
          <a:lstStyle/>
          <a:p>
            <a:r>
              <a:rPr lang="en-US" sz="1100" dirty="0"/>
              <a:t>"fetch(...)"</a:t>
            </a:r>
          </a:p>
        </p:txBody>
      </p:sp>
      <p:cxnSp>
        <p:nvCxnSpPr>
          <p:cNvPr id="93" name="Straight Arrow Connector 92"/>
          <p:cNvCxnSpPr>
            <a:stCxn id="92" idx="0"/>
            <a:endCxn id="36" idx="2"/>
          </p:cNvCxnSpPr>
          <p:nvPr/>
        </p:nvCxnSpPr>
        <p:spPr>
          <a:xfrm flipH="1" flipV="1">
            <a:off x="6878472" y="3303894"/>
            <a:ext cx="7331" cy="1324504"/>
          </a:xfrm>
          <a:prstGeom prst="straightConnector1">
            <a:avLst/>
          </a:prstGeom>
          <a:ln>
            <a:solidFill>
              <a:schemeClr val="tx2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Connector 95"/>
          <p:cNvCxnSpPr/>
          <p:nvPr/>
        </p:nvCxnSpPr>
        <p:spPr>
          <a:xfrm>
            <a:off x="6025155" y="4424267"/>
            <a:ext cx="429850" cy="203964"/>
          </a:xfrm>
          <a:prstGeom prst="line">
            <a:avLst/>
          </a:prstGeom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 flipV="1">
            <a:off x="6025155" y="5294145"/>
            <a:ext cx="435532" cy="345010"/>
          </a:xfrm>
          <a:prstGeom prst="line">
            <a:avLst/>
          </a:prstGeom>
          <a:ln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4268013" y="1629982"/>
            <a:ext cx="18669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Proxy kept in sync via </a:t>
            </a:r>
            <a:r>
              <a:rPr lang="en-US" sz="1200" dirty="0" err="1"/>
              <a:t>PostMessage</a:t>
            </a:r>
            <a:endParaRPr lang="en-US" sz="1200" dirty="0"/>
          </a:p>
        </p:txBody>
      </p:sp>
      <p:cxnSp>
        <p:nvCxnSpPr>
          <p:cNvPr id="37" name="Curved Connector 36"/>
          <p:cNvCxnSpPr>
            <a:stCxn id="33" idx="0"/>
            <a:endCxn id="9" idx="1"/>
          </p:cNvCxnSpPr>
          <p:nvPr/>
        </p:nvCxnSpPr>
        <p:spPr>
          <a:xfrm rot="16200000" flipH="1">
            <a:off x="5715151" y="1116294"/>
            <a:ext cx="226892" cy="1254268"/>
          </a:xfrm>
          <a:prstGeom prst="curvedConnector4">
            <a:avLst>
              <a:gd name="adj1" fmla="val -100753"/>
              <a:gd name="adj2" fmla="val 87211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TextBox 79"/>
          <p:cNvSpPr txBox="1"/>
          <p:nvPr/>
        </p:nvSpPr>
        <p:spPr>
          <a:xfrm>
            <a:off x="9397049" y="1803439"/>
            <a:ext cx="249937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HTML and CSS is sanitized to remove untrusted JavaScript</a:t>
            </a:r>
          </a:p>
        </p:txBody>
      </p:sp>
      <p:cxnSp>
        <p:nvCxnSpPr>
          <p:cNvPr id="82" name="Curved Connector 81"/>
          <p:cNvCxnSpPr>
            <a:stCxn id="80" idx="0"/>
            <a:endCxn id="68" idx="3"/>
          </p:cNvCxnSpPr>
          <p:nvPr/>
        </p:nvCxnSpPr>
        <p:spPr>
          <a:xfrm rot="16200000" flipV="1">
            <a:off x="9611066" y="767770"/>
            <a:ext cx="821653" cy="1249686"/>
          </a:xfrm>
          <a:prstGeom prst="curved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Rounded Rectangle 93"/>
          <p:cNvSpPr/>
          <p:nvPr/>
        </p:nvSpPr>
        <p:spPr>
          <a:xfrm>
            <a:off x="5042599" y="4835183"/>
            <a:ext cx="752475" cy="5405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err="1"/>
              <a:t>DataSet</a:t>
            </a:r>
            <a:endParaRPr lang="en-US" sz="1000" dirty="0"/>
          </a:p>
        </p:txBody>
      </p:sp>
      <p:sp>
        <p:nvSpPr>
          <p:cNvPr id="98" name="TextBox 97"/>
          <p:cNvSpPr txBox="1"/>
          <p:nvPr/>
        </p:nvSpPr>
        <p:spPr>
          <a:xfrm>
            <a:off x="1529432" y="4236841"/>
            <a:ext cx="306271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Ajax call to populate</a:t>
            </a:r>
            <a:br>
              <a:rPr lang="en-US" sz="1600" dirty="0"/>
            </a:br>
            <a:r>
              <a:rPr lang="en-US" sz="1600" dirty="0"/>
              <a:t>missing cache entry</a:t>
            </a:r>
          </a:p>
        </p:txBody>
      </p:sp>
      <p:sp>
        <p:nvSpPr>
          <p:cNvPr id="99" name="TextBox 98"/>
          <p:cNvSpPr txBox="1"/>
          <p:nvPr/>
        </p:nvSpPr>
        <p:spPr>
          <a:xfrm>
            <a:off x="1529224" y="4179507"/>
            <a:ext cx="306271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dirty="0"/>
              <a:t>Unreferenced cache entries can be evicted</a:t>
            </a:r>
          </a:p>
        </p:txBody>
      </p:sp>
    </p:spTree>
    <p:extLst>
      <p:ext uri="{BB962C8B-B14F-4D97-AF65-F5344CB8AC3E}">
        <p14:creationId xmlns:p14="http://schemas.microsoft.com/office/powerpoint/2010/main" val="41673403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0" dur="5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3" dur="500"/>
                                        <p:tgtEl>
                                          <p:spTgt spid="8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6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6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9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500"/>
                                        <p:tgtEl>
                                          <p:spTgt spid="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4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6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9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0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3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4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5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4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7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3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6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9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0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2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3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4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6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7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9" fill="hold">
                      <p:stCondLst>
                        <p:cond delay="indefinite"/>
                      </p:stCondLst>
                      <p:childTnLst>
                        <p:par>
                          <p:cTn id="180" fill="hold">
                            <p:stCondLst>
                              <p:cond delay="0"/>
                            </p:stCondLst>
                            <p:childTnLst>
                              <p:par>
                                <p:cTn id="181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2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4" presetID="10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5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7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88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8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0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91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9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5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7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9" fill="hold">
                      <p:stCondLst>
                        <p:cond delay="indefinite"/>
                      </p:stCondLst>
                      <p:childTnLst>
                        <p:par>
                          <p:cTn id="200" fill="hold">
                            <p:stCondLst>
                              <p:cond delay="0"/>
                            </p:stCondLst>
                            <p:childTnLst>
                              <p:par>
                                <p:cTn id="20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3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6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7" fill="hold">
                      <p:stCondLst>
                        <p:cond delay="indefinite"/>
                      </p:stCondLst>
                      <p:childTnLst>
                        <p:par>
                          <p:cTn id="208" fill="hold">
                            <p:stCondLst>
                              <p:cond delay="0"/>
                            </p:stCondLst>
                            <p:childTnLst>
                              <p:par>
                                <p:cTn id="20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1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4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5" fill="hold">
                      <p:stCondLst>
                        <p:cond delay="indefinite"/>
                      </p:stCondLst>
                      <p:childTnLst>
                        <p:par>
                          <p:cTn id="216" fill="hold">
                            <p:stCondLst>
                              <p:cond delay="0"/>
                            </p:stCondLst>
                            <p:childTnLst>
                              <p:par>
                                <p:cTn id="2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8" fill="hold">
                      <p:stCondLst>
                        <p:cond delay="indefinite"/>
                      </p:stCondLst>
                      <p:childTnLst>
                        <p:par>
                          <p:cTn id="229" fill="hold">
                            <p:stCondLst>
                              <p:cond delay="0"/>
                            </p:stCondLst>
                            <p:childTnLst>
                              <p:par>
                                <p:cTn id="2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2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5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8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9" fill="hold">
                      <p:stCondLst>
                        <p:cond delay="indefinite"/>
                      </p:stCondLst>
                      <p:childTnLst>
                        <p:par>
                          <p:cTn id="240" fill="hold">
                            <p:stCondLst>
                              <p:cond delay="0"/>
                            </p:stCondLst>
                            <p:childTnLst>
                              <p:par>
                                <p:cTn id="241" presetID="10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4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47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48" dur="5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4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0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51" dur="5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3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54" dur="500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6" presetID="10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5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1" dur="5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4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5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6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6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8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9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1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72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7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4" fill="hold">
                      <p:stCondLst>
                        <p:cond delay="indefinite"/>
                      </p:stCondLst>
                      <p:childTnLst>
                        <p:par>
                          <p:cTn id="275" fill="hold">
                            <p:stCondLst>
                              <p:cond delay="0"/>
                            </p:stCondLst>
                            <p:childTnLst>
                              <p:par>
                                <p:cTn id="276" presetID="10" presetClass="exit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7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7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9" presetID="10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8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8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2" presetID="10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8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8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5" presetID="10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86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8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8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9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1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9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9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4" presetID="10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95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9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9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2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5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8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1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4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9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2" fill="hold">
                      <p:stCondLst>
                        <p:cond delay="indefinite"/>
                      </p:stCondLst>
                      <p:childTnLst>
                        <p:par>
                          <p:cTn id="323" fill="hold">
                            <p:stCondLst>
                              <p:cond delay="0"/>
                            </p:stCondLst>
                            <p:childTnLst>
                              <p:par>
                                <p:cTn id="324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25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7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28" dur="500"/>
                                        <p:tgtEl>
                                          <p:spTgt spid="10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2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0" fill="hold">
                      <p:stCondLst>
                        <p:cond delay="indefinite"/>
                      </p:stCondLst>
                      <p:childTnLst>
                        <p:par>
                          <p:cTn id="331" fill="hold">
                            <p:stCondLst>
                              <p:cond delay="0"/>
                            </p:stCondLst>
                            <p:childTnLst>
                              <p:par>
                                <p:cTn id="33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4" dur="500"/>
                                        <p:tgtEl>
                                          <p:spTgt spid="1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5" fill="hold">
                      <p:stCondLst>
                        <p:cond delay="indefinite"/>
                      </p:stCondLst>
                      <p:childTnLst>
                        <p:par>
                          <p:cTn id="336" fill="hold">
                            <p:stCondLst>
                              <p:cond delay="0"/>
                            </p:stCondLst>
                            <p:childTnLst>
                              <p:par>
                                <p:cTn id="337" presetID="10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8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3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0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41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3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44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6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47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9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50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5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2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53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5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5" presetID="10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56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5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8" fill="hold">
                      <p:stCondLst>
                        <p:cond delay="indefinite"/>
                      </p:stCondLst>
                      <p:childTnLst>
                        <p:par>
                          <p:cTn id="359" fill="hold">
                            <p:stCondLst>
                              <p:cond delay="0"/>
                            </p:stCondLst>
                            <p:childTnLst>
                              <p:par>
                                <p:cTn id="36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2" presetID="42" presetClass="exit" presetSubtype="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3" dur="10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4" dur="1000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5" dur="1000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6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" grpId="0"/>
      <p:bldP spid="46" grpId="1"/>
      <p:bldP spid="5" grpId="0"/>
      <p:bldP spid="5" grpId="1"/>
      <p:bldP spid="63" grpId="0"/>
      <p:bldP spid="63" grpId="1"/>
      <p:bldP spid="45" grpId="0"/>
      <p:bldP spid="45" grpId="1"/>
      <p:bldP spid="47" grpId="0"/>
      <p:bldP spid="47" grpId="1"/>
      <p:bldP spid="49" grpId="0"/>
      <p:bldP spid="49" grpId="1"/>
      <p:bldP spid="4" grpId="0"/>
      <p:bldP spid="4" grpId="1"/>
      <p:bldP spid="48" grpId="0"/>
      <p:bldP spid="48" grpId="1"/>
      <p:bldP spid="64" grpId="0"/>
      <p:bldP spid="64" grpId="1"/>
      <p:bldP spid="108" grpId="0"/>
      <p:bldP spid="68" grpId="0" animBg="1"/>
      <p:bldP spid="68" grpId="2" animBg="1"/>
      <p:bldP spid="107" grpId="0"/>
      <p:bldP spid="107" grpId="1"/>
      <p:bldP spid="7" grpId="0" animBg="1"/>
      <p:bldP spid="66" grpId="0" animBg="1"/>
      <p:bldP spid="66" grpId="1" animBg="1"/>
      <p:bldP spid="65" grpId="0" animBg="1"/>
      <p:bldP spid="65" grpId="1" animBg="1"/>
      <p:bldP spid="92" grpId="0" animBg="1"/>
      <p:bldP spid="92" grpId="1" animBg="1"/>
      <p:bldP spid="8" grpId="0" animBg="1"/>
      <p:bldP spid="9" grpId="0" animBg="1"/>
      <p:bldP spid="10" grpId="0" animBg="1"/>
      <p:bldP spid="12" grpId="0"/>
      <p:bldP spid="13" grpId="0"/>
      <p:bldP spid="14" grpId="0" animBg="1"/>
      <p:bldP spid="15" grpId="0" animBg="1"/>
      <p:bldP spid="15" grpId="2" animBg="1"/>
      <p:bldP spid="18" grpId="0" animBg="1"/>
      <p:bldP spid="18" grpId="1" animBg="1"/>
      <p:bldP spid="22" grpId="0" animBg="1"/>
      <p:bldP spid="22" grpId="2" animBg="1"/>
      <p:bldP spid="23" grpId="0" animBg="1"/>
      <p:bldP spid="23" grpId="2" animBg="1"/>
      <p:bldP spid="24" grpId="0" animBg="1"/>
      <p:bldP spid="24" grpId="2" animBg="1"/>
      <p:bldP spid="25" grpId="0" animBg="1"/>
      <p:bldP spid="25" grpId="2" animBg="1"/>
      <p:bldP spid="35" grpId="0" animBg="1"/>
      <p:bldP spid="35" grpId="1" animBg="1"/>
      <p:bldP spid="36" grpId="0" animBg="1"/>
      <p:bldP spid="36" grpId="1" animBg="1"/>
      <p:bldP spid="56" grpId="0" animBg="1"/>
      <p:bldP spid="56" grpId="1" animBg="1"/>
      <p:bldP spid="57" grpId="0" animBg="1"/>
      <p:bldP spid="57" grpId="1" animBg="1"/>
      <p:bldP spid="58" grpId="0" animBg="1"/>
      <p:bldP spid="58" grpId="1" animBg="1"/>
      <p:bldP spid="70" grpId="0" animBg="1"/>
      <p:bldP spid="70" grpId="1" animBg="1"/>
      <p:bldP spid="84" grpId="1" animBg="1"/>
      <p:bldP spid="71" grpId="0" animBg="1"/>
      <p:bldP spid="71" grpId="1" animBg="1"/>
      <p:bldP spid="72" grpId="0" animBg="1"/>
      <p:bldP spid="72" grpId="2" animBg="1"/>
      <p:bldP spid="73" grpId="0" animBg="1"/>
      <p:bldP spid="73" grpId="1" animBg="1"/>
      <p:bldP spid="74" grpId="0" animBg="1"/>
      <p:bldP spid="74" grpId="1" animBg="1"/>
      <p:bldP spid="75" grpId="0" animBg="1"/>
      <p:bldP spid="90" grpId="0" animBg="1"/>
      <p:bldP spid="90" grpId="2" animBg="1"/>
      <p:bldP spid="91" grpId="0" animBg="1"/>
      <p:bldP spid="91" grpId="1" animBg="1"/>
      <p:bldP spid="33" grpId="0"/>
      <p:bldP spid="33" grpId="1"/>
      <p:bldP spid="80" grpId="0"/>
      <p:bldP spid="80" grpId="1"/>
      <p:bldP spid="94" grpId="0" animBg="1"/>
      <p:bldP spid="98" grpId="0"/>
      <p:bldP spid="98" grpId="1"/>
      <p:bldP spid="99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1017</TotalTime>
  <Words>125</Words>
  <Application>Microsoft Office PowerPoint</Application>
  <PresentationFormat>Widescreen</PresentationFormat>
  <Paragraphs>40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Data Architecture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Data and MVVM</dc:title>
  <dc:creator>Brad Olenick</dc:creator>
  <cp:lastModifiedBy>Brad Olenick</cp:lastModifiedBy>
  <cp:revision>12</cp:revision>
  <dcterms:created xsi:type="dcterms:W3CDTF">2016-09-15T23:28:24Z</dcterms:created>
  <dcterms:modified xsi:type="dcterms:W3CDTF">2016-09-16T16:33:40Z</dcterms:modified>
</cp:coreProperties>
</file>

<file path=docProps/thumbnail.jpeg>
</file>