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1"/>
  </p:sldMasterIdLst>
  <p:notesMasterIdLst>
    <p:notesMasterId r:id="rId28"/>
  </p:notesMasterIdLst>
  <p:handoutMasterIdLst>
    <p:handoutMasterId r:id="rId29"/>
  </p:handoutMasterIdLst>
  <p:sldIdLst>
    <p:sldId id="293" r:id="rId2"/>
    <p:sldId id="319" r:id="rId3"/>
    <p:sldId id="318" r:id="rId4"/>
    <p:sldId id="294" r:id="rId5"/>
    <p:sldId id="330" r:id="rId6"/>
    <p:sldId id="295" r:id="rId7"/>
    <p:sldId id="326" r:id="rId8"/>
    <p:sldId id="340" r:id="rId9"/>
    <p:sldId id="331" r:id="rId10"/>
    <p:sldId id="341" r:id="rId11"/>
    <p:sldId id="334" r:id="rId12"/>
    <p:sldId id="332" r:id="rId13"/>
    <p:sldId id="333" r:id="rId14"/>
    <p:sldId id="297" r:id="rId15"/>
    <p:sldId id="335" r:id="rId16"/>
    <p:sldId id="298" r:id="rId17"/>
    <p:sldId id="343" r:id="rId18"/>
    <p:sldId id="336" r:id="rId19"/>
    <p:sldId id="337" r:id="rId20"/>
    <p:sldId id="338" r:id="rId21"/>
    <p:sldId id="345" r:id="rId22"/>
    <p:sldId id="344" r:id="rId23"/>
    <p:sldId id="321" r:id="rId24"/>
    <p:sldId id="339" r:id="rId25"/>
    <p:sldId id="342" r:id="rId26"/>
    <p:sldId id="312" r:id="rId2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1E1E"/>
    <a:srgbClr val="333333"/>
    <a:srgbClr val="616161"/>
    <a:srgbClr val="492E8A"/>
    <a:srgbClr val="47C8F5"/>
    <a:srgbClr val="F3981F"/>
    <a:srgbClr val="0D6F97"/>
    <a:srgbClr val="F15C5D"/>
    <a:srgbClr val="4DC1B8"/>
    <a:srgbClr val="3F8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83"/>
    <p:restoredTop sz="86250" autoAdjust="0"/>
  </p:normalViewPr>
  <p:slideViewPr>
    <p:cSldViewPr snapToGrid="0" snapToObjects="1">
      <p:cViewPr varScale="1">
        <p:scale>
          <a:sx n="134" d="100"/>
          <a:sy n="134" d="100"/>
        </p:scale>
        <p:origin x="1168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12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1E343-34C4-3E47-B423-F0DB520B7DF5}" type="datetimeFigureOut">
              <a:rPr lang="en-US" smtClean="0"/>
              <a:t>4/10/18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A1EB0-3428-2940-A369-DB01C39A4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412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EB15A-4DDC-D641-947F-5F403240A7D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84E40-06EC-EE40-8F89-4CF1BDB96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22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668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820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Karthik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654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89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0637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Karthik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4159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0079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5557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4330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Karthik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3236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59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95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Karthik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21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Karthik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040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Remmmmmmmmmmm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0296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255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330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Karthik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307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Karthik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756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Karthik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027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Karthik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675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700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4E40-06EC-EE40-8F89-4CF1BDB96A1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62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663685"/>
            <a:ext cx="7772400" cy="935177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4000" b="1" baseline="0"/>
            </a:lvl1pPr>
          </a:lstStyle>
          <a:p>
            <a:pPr lvl="0"/>
            <a:r>
              <a:rPr lang="en-US" dirty="0"/>
              <a:t>Keynote Title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2604653"/>
            <a:ext cx="7772400" cy="590723"/>
          </a:xfrm>
        </p:spPr>
        <p:txBody>
          <a:bodyPr anchor="t" anchorCtr="0">
            <a:normAutofit/>
          </a:bodyPr>
          <a:lstStyle>
            <a:lvl1pPr marL="0" indent="0">
              <a:buFontTx/>
              <a:buNone/>
              <a:defRPr sz="2800" b="1" baseline="0"/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685800" y="4082909"/>
            <a:ext cx="6400800" cy="31591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/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050"/>
            </a:lvl3pPr>
            <a:lvl4pPr marL="1371600" indent="0">
              <a:buFontTx/>
              <a:buNone/>
              <a:defRPr sz="1000"/>
            </a:lvl4pPr>
            <a:lvl5pPr marL="1828800" indent="0">
              <a:buFontTx/>
              <a:buNone/>
              <a:defRPr sz="1000"/>
            </a:lvl5pPr>
          </a:lstStyle>
          <a:p>
            <a:pPr lvl="0"/>
            <a:r>
              <a:rPr lang="en-US" dirty="0"/>
              <a:t>Title, Company</a:t>
            </a:r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4406525"/>
            <a:ext cx="6400800" cy="31591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/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050"/>
            </a:lvl3pPr>
            <a:lvl4pPr marL="1371600" indent="0">
              <a:buFontTx/>
              <a:buNone/>
              <a:defRPr sz="1000"/>
            </a:lvl4pPr>
            <a:lvl5pPr marL="1828800" indent="0">
              <a:buFontTx/>
              <a:buNone/>
              <a:defRPr sz="1000"/>
            </a:lvl5pPr>
          </a:lstStyle>
          <a:p>
            <a:pPr lvl="0"/>
            <a:r>
              <a:rPr lang="en-US" dirty="0"/>
              <a:t>Twitter handle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3657600"/>
            <a:ext cx="6400800" cy="425450"/>
          </a:xfrm>
        </p:spPr>
        <p:txBody>
          <a:bodyPr anchor="ctr" anchorCtr="0">
            <a:normAutofit/>
          </a:bodyPr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60581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[Cloud]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724954"/>
            <a:ext cx="6676139" cy="1941388"/>
          </a:xfrm>
        </p:spPr>
        <p:txBody>
          <a:bodyPr anchor="b"/>
          <a:lstStyle>
            <a:lvl1pPr algn="l">
              <a:defRPr b="1"/>
            </a:lvl1pPr>
          </a:lstStyle>
          <a:p>
            <a:r>
              <a:rPr lang="en-US" dirty="0"/>
              <a:t>[Cloud Section Header] </a:t>
            </a:r>
            <a:br>
              <a:rPr lang="en-US" dirty="0"/>
            </a:br>
            <a:r>
              <a:rPr lang="en-US" dirty="0"/>
              <a:t>Click to insert section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28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[DevOps]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724954"/>
            <a:ext cx="6676139" cy="1941388"/>
          </a:xfrm>
        </p:spPr>
        <p:txBody>
          <a:bodyPr anchor="b"/>
          <a:lstStyle>
            <a:lvl1pPr algn="l">
              <a:defRPr b="1"/>
            </a:lvl1pPr>
          </a:lstStyle>
          <a:p>
            <a:r>
              <a:rPr lang="en-US" dirty="0"/>
              <a:t>[DevOps Section Header] </a:t>
            </a:r>
            <a:br>
              <a:rPr lang="en-US" dirty="0"/>
            </a:br>
            <a:r>
              <a:rPr lang="en-US" dirty="0"/>
              <a:t>Click to insert section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48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[IoT]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724954"/>
            <a:ext cx="6676139" cy="1941388"/>
          </a:xfrm>
        </p:spPr>
        <p:txBody>
          <a:bodyPr anchor="b"/>
          <a:lstStyle>
            <a:lvl1pPr algn="l">
              <a:defRPr b="1"/>
            </a:lvl1pPr>
          </a:lstStyle>
          <a:p>
            <a:r>
              <a:rPr lang="en-US" dirty="0"/>
              <a:t>[</a:t>
            </a:r>
            <a:r>
              <a:rPr lang="en-US" dirty="0" err="1"/>
              <a:t>IoT</a:t>
            </a:r>
            <a:r>
              <a:rPr lang="en-US" dirty="0"/>
              <a:t> Section Header] </a:t>
            </a:r>
            <a:br>
              <a:rPr lang="en-US" dirty="0"/>
            </a:br>
            <a:r>
              <a:rPr lang="en-US" dirty="0"/>
              <a:t>Click to insert section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4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[UX]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724954"/>
            <a:ext cx="6676139" cy="1941388"/>
          </a:xfrm>
        </p:spPr>
        <p:txBody>
          <a:bodyPr anchor="b"/>
          <a:lstStyle>
            <a:lvl1pPr algn="l">
              <a:defRPr b="1"/>
            </a:lvl1pPr>
          </a:lstStyle>
          <a:p>
            <a:r>
              <a:rPr lang="en-US" dirty="0"/>
              <a:t>[UX Section Header] </a:t>
            </a:r>
            <a:br>
              <a:rPr lang="en-US" dirty="0"/>
            </a:br>
            <a:r>
              <a:rPr lang="en-US" dirty="0"/>
              <a:t>Click to insert section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83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7462" y="1597819"/>
            <a:ext cx="7189076" cy="1102519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700338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40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Call-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7462" y="1114343"/>
            <a:ext cx="7189076" cy="2942650"/>
          </a:xfrm>
        </p:spPr>
        <p:txBody>
          <a:bodyPr/>
          <a:lstStyle>
            <a:lvl1pPr algn="ctr">
              <a:defRPr b="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[Vertical]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marL="0" indent="0" algn="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  <a:p>
            <a:r>
              <a:rPr lang="en-US" dirty="0"/>
              <a:t>   Drag picture to placeholder</a:t>
            </a:r>
          </a:p>
          <a:p>
            <a:r>
              <a:rPr lang="en-US" dirty="0"/>
              <a:t>or click icon to add picture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124200" cy="5143500"/>
          </a:xfrm>
          <a:solidFill>
            <a:schemeClr val="accent1">
              <a:alpha val="80000"/>
            </a:schemeClr>
          </a:solidFill>
        </p:spPr>
        <p:txBody>
          <a:bodyPr lIns="274320" tIns="914400" rIns="274320" bIns="914400" anchor="ctr" anchorCtr="0">
            <a:noAutofit/>
          </a:bodyPr>
          <a:lstStyle>
            <a:lvl1pPr algn="l">
              <a:defRPr sz="2400" b="0" baseline="0"/>
            </a:lvl1pPr>
          </a:lstStyle>
          <a:p>
            <a:r>
              <a:rPr lang="en-US" dirty="0"/>
              <a:t>Click to add content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8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[Horizontal]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 Drag picture to placeholder</a:t>
            </a:r>
          </a:p>
          <a:p>
            <a:r>
              <a:rPr lang="en-US" dirty="0"/>
              <a:t>or click icon to add picture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0" y="3402106"/>
            <a:ext cx="9143999" cy="1741394"/>
          </a:xfrm>
          <a:solidFill>
            <a:schemeClr val="accent1">
              <a:alpha val="80000"/>
            </a:schemeClr>
          </a:solidFill>
        </p:spPr>
        <p:txBody>
          <a:bodyPr lIns="914400" tIns="274320" rIns="914400" bIns="274320" anchor="ctr" anchorCtr="0">
            <a:noAutofit/>
          </a:bodyPr>
          <a:lstStyle>
            <a:lvl1pPr algn="l">
              <a:defRPr sz="2400" b="0" baseline="0"/>
            </a:lvl1pPr>
          </a:lstStyle>
          <a:p>
            <a:r>
              <a:rPr lang="en-US" dirty="0"/>
              <a:t>Click to add content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3184634"/>
          </a:xfrm>
        </p:spPr>
        <p:txBody>
          <a:bodyPr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 Drag picture to placeholder</a:t>
            </a:r>
          </a:p>
          <a:p>
            <a:r>
              <a:rPr lang="en-US" dirty="0"/>
              <a:t>or click icon to add picture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977462" y="3478924"/>
            <a:ext cx="7189076" cy="1040524"/>
          </a:xfrm>
        </p:spPr>
        <p:txBody>
          <a:bodyPr>
            <a:normAutofit/>
          </a:bodyPr>
          <a:lstStyle>
            <a:lvl1pPr algn="ctr">
              <a:defRPr sz="2400" b="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tems Call-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25"/>
          <p:cNvSpPr>
            <a:spLocks noGrp="1"/>
          </p:cNvSpPr>
          <p:nvPr>
            <p:ph type="pic" sz="quarter" idx="13"/>
          </p:nvPr>
        </p:nvSpPr>
        <p:spPr>
          <a:xfrm>
            <a:off x="774965" y="1313253"/>
            <a:ext cx="2305968" cy="230596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lIns="91424" tIns="45712" rIns="91424" bIns="45712" anchor="ctr" anchorCtr="0"/>
          <a:lstStyle>
            <a:lvl1pPr algn="l">
              <a:buFontTx/>
              <a:buNone/>
              <a:defRPr sz="1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7" name="Picture Placeholder 25"/>
          <p:cNvSpPr>
            <a:spLocks noGrp="1"/>
          </p:cNvSpPr>
          <p:nvPr>
            <p:ph type="pic" sz="quarter" idx="14"/>
          </p:nvPr>
        </p:nvSpPr>
        <p:spPr>
          <a:xfrm>
            <a:off x="3422986" y="1313253"/>
            <a:ext cx="2305968" cy="230596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lIns="91424" tIns="45712" rIns="91424" bIns="45712" anchor="ctr" anchorCtr="0"/>
          <a:lstStyle>
            <a:lvl1pPr algn="l">
              <a:buFontTx/>
              <a:buNone/>
              <a:defRPr sz="13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8" name="Picture Placeholder 25"/>
          <p:cNvSpPr>
            <a:spLocks noGrp="1"/>
          </p:cNvSpPr>
          <p:nvPr>
            <p:ph type="pic" sz="quarter" idx="15"/>
          </p:nvPr>
        </p:nvSpPr>
        <p:spPr>
          <a:xfrm>
            <a:off x="6087503" y="1313253"/>
            <a:ext cx="2305968" cy="230596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lIns="91424" tIns="45712" rIns="91424" bIns="45712" anchor="ctr" anchorCtr="0"/>
          <a:lstStyle>
            <a:lvl1pPr algn="l">
              <a:buFontTx/>
              <a:buNone/>
              <a:defRPr sz="13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788797" y="3789055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436818" y="3787108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101335" y="3787108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59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Profi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31126" y="1101601"/>
            <a:ext cx="4666916" cy="652932"/>
          </a:xfrm>
        </p:spPr>
        <p:txBody>
          <a:bodyPr anchor="b">
            <a:noAutofit/>
          </a:bodyPr>
          <a:lstStyle>
            <a:lvl1pPr algn="l">
              <a:defRPr sz="3200" b="1" baseline="0"/>
            </a:lvl1pPr>
          </a:lstStyle>
          <a:p>
            <a:r>
              <a:rPr lang="en-US" dirty="0"/>
              <a:t>Name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731126" y="1752722"/>
            <a:ext cx="4666916" cy="37165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Title, Company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772164" y="1101601"/>
            <a:ext cx="2407060" cy="2387557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2000"/>
            </a:lvl1pPr>
          </a:lstStyle>
          <a:p>
            <a:r>
              <a:rPr lang="en-US" dirty="0"/>
              <a:t>Drag your photo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  <p:sp>
        <p:nvSpPr>
          <p:cNvPr id="13" name="Text Placeholder 3"/>
          <p:cNvSpPr>
            <a:spLocks noGrp="1"/>
          </p:cNvSpPr>
          <p:nvPr>
            <p:ph type="body" sz="half" idx="14" hasCustomPrompt="1"/>
          </p:nvPr>
        </p:nvSpPr>
        <p:spPr>
          <a:xfrm>
            <a:off x="3731126" y="2316791"/>
            <a:ext cx="4666916" cy="2123993"/>
          </a:xfrm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Your bio goes here. </a:t>
            </a:r>
          </a:p>
        </p:txBody>
      </p:sp>
    </p:spTree>
    <p:extLst>
      <p:ext uri="{BB962C8B-B14F-4D97-AF65-F5344CB8AC3E}">
        <p14:creationId xmlns:p14="http://schemas.microsoft.com/office/powerpoint/2010/main" val="195423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tems Content Call-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592439" y="1908161"/>
            <a:ext cx="1623192" cy="1160858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1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2727935" y="1908161"/>
            <a:ext cx="1623192" cy="1160858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1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863431" y="1908161"/>
            <a:ext cx="1623192" cy="1160858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1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998927" y="1908161"/>
            <a:ext cx="1623192" cy="1160858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1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508394" y="3434970"/>
            <a:ext cx="1789268" cy="1121797"/>
          </a:xfrm>
          <a:prstGeom prst="rect">
            <a:avLst/>
          </a:prstGeom>
        </p:spPr>
        <p:txBody>
          <a:bodyPr lIns="91420" tIns="45710" rIns="91420" bIns="45710" anchor="t" anchorCtr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2645904" y="3434970"/>
            <a:ext cx="1789268" cy="1121797"/>
          </a:xfrm>
          <a:prstGeom prst="rect">
            <a:avLst/>
          </a:prstGeom>
        </p:spPr>
        <p:txBody>
          <a:bodyPr lIns="91420" tIns="45710" rIns="91420" bIns="45710" anchor="t" anchorCtr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4777372" y="3434970"/>
            <a:ext cx="1789268" cy="1121797"/>
          </a:xfrm>
          <a:prstGeom prst="rect">
            <a:avLst/>
          </a:prstGeom>
        </p:spPr>
        <p:txBody>
          <a:bodyPr lIns="91420" tIns="45710" rIns="91420" bIns="45710" anchor="t" anchorCtr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914882" y="3434970"/>
            <a:ext cx="1789268" cy="1121797"/>
          </a:xfrm>
          <a:prstGeom prst="rect">
            <a:avLst/>
          </a:prstGeom>
        </p:spPr>
        <p:txBody>
          <a:bodyPr lIns="91420" tIns="45710" rIns="91420" bIns="45710" anchor="t" anchorCtr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95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200400" y="1716670"/>
            <a:ext cx="2743200" cy="1795748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00400" y="179632"/>
            <a:ext cx="2398018" cy="329642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448084" y="1280216"/>
            <a:ext cx="2398018" cy="329642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641515" y="2782403"/>
            <a:ext cx="2398018" cy="329642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6004" y="2846528"/>
            <a:ext cx="2398018" cy="329642"/>
          </a:xfrm>
        </p:spPr>
        <p:txBody>
          <a:bodyPr anchor="ctr" anchorCtr="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18111" y="1280216"/>
            <a:ext cx="2398018" cy="329642"/>
          </a:xfrm>
        </p:spPr>
        <p:txBody>
          <a:bodyPr anchor="ctr" anchorCtr="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926429" y="4284590"/>
            <a:ext cx="2398018" cy="329642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5849378" y="4284590"/>
            <a:ext cx="2398018" cy="329642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91"/>
            <a:ext cx="9144000" cy="10653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1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91"/>
            <a:ext cx="9144000" cy="10653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8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91"/>
            <a:ext cx="9144000" cy="10653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68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472" y="1533725"/>
            <a:ext cx="3426352" cy="1896674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[White 1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91"/>
            <a:ext cx="9144000" cy="106532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373534"/>
            <a:ext cx="8229600" cy="3394472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[White 2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373534"/>
            <a:ext cx="8229600" cy="3394472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91"/>
            <a:ext cx="9144000" cy="1065320"/>
          </a:xfrm>
          <a:prstGeom prst="rect">
            <a:avLst/>
          </a:prstGeom>
        </p:spPr>
      </p:pic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[Purple 1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91"/>
            <a:ext cx="9144000" cy="1065320"/>
          </a:xfrm>
          <a:prstGeom prst="rect">
            <a:avLst/>
          </a:prstGeom>
        </p:spPr>
      </p:pic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283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[Purple 2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91"/>
            <a:ext cx="9144000" cy="1065320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388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[White 1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826997"/>
            <a:ext cx="8229600" cy="3394472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[White 2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826997"/>
            <a:ext cx="8229600" cy="3394472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4572000" y="5061857"/>
            <a:ext cx="2455620" cy="9252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2263648" y="5061857"/>
            <a:ext cx="2308810" cy="9252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5061857"/>
            <a:ext cx="2308810" cy="925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6868127" y="5061857"/>
            <a:ext cx="2275873" cy="92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[Generic]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724954"/>
            <a:ext cx="6676139" cy="1941388"/>
          </a:xfrm>
        </p:spPr>
        <p:txBody>
          <a:bodyPr anchor="b"/>
          <a:lstStyle>
            <a:lvl1pPr algn="l">
              <a:defRPr b="1" baseline="0"/>
            </a:lvl1pPr>
          </a:lstStyle>
          <a:p>
            <a:r>
              <a:rPr lang="en-US" dirty="0"/>
              <a:t>[Generic Section Header]</a:t>
            </a:r>
            <a:br>
              <a:rPr lang="en-US" dirty="0"/>
            </a:br>
            <a:r>
              <a:rPr lang="en-US" dirty="0"/>
              <a:t>Click to insert section 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4614530"/>
            <a:ext cx="580890" cy="32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492E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24E97-B007-134C-8D18-DAE05A94524C}" type="datetimeFigureOut">
              <a:rPr lang="en-US" smtClean="0"/>
              <a:pPr/>
              <a:t>4/10/18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066E3-523E-5E4C-A70A-CF1496C1868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159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707" r:id="rId2"/>
    <p:sldLayoutId id="2147483710" r:id="rId3"/>
    <p:sldLayoutId id="2147483705" r:id="rId4"/>
    <p:sldLayoutId id="2147483691" r:id="rId5"/>
    <p:sldLayoutId id="2147483701" r:id="rId6"/>
    <p:sldLayoutId id="2147483714" r:id="rId7"/>
    <p:sldLayoutId id="2147483715" r:id="rId8"/>
    <p:sldLayoutId id="2147483692" r:id="rId9"/>
    <p:sldLayoutId id="2147483686" r:id="rId10"/>
    <p:sldLayoutId id="2147483687" r:id="rId11"/>
    <p:sldLayoutId id="2147483704" r:id="rId12"/>
    <p:sldLayoutId id="2147483703" r:id="rId13"/>
    <p:sldLayoutId id="2147483690" r:id="rId14"/>
    <p:sldLayoutId id="2147483711" r:id="rId15"/>
    <p:sldLayoutId id="2147483698" r:id="rId16"/>
    <p:sldLayoutId id="2147483713" r:id="rId17"/>
    <p:sldLayoutId id="2147483712" r:id="rId18"/>
    <p:sldLayoutId id="2147483709" r:id="rId19"/>
    <p:sldLayoutId id="2147483695" r:id="rId20"/>
    <p:sldLayoutId id="2147483716" r:id="rId21"/>
    <p:sldLayoutId id="2147483693" r:id="rId22"/>
    <p:sldLayoutId id="2147483694" r:id="rId23"/>
    <p:sldLayoutId id="2147483697" r:id="rId24"/>
    <p:sldLayoutId id="2147483708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charset="0"/>
        <a:buChar char="•"/>
        <a:defRPr sz="28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isco-ie/ez-dash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github.com/cisco-ie/ez-dash/archive/master.zip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anding.google.com/sre/book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sflow.com/2012/08/push-vs-pull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/>
              <a:t>Dashboarding</a:t>
            </a:r>
            <a:r>
              <a:rPr lang="en-US" dirty="0"/>
              <a:t> with Open-Source Monitoring Stacks</a:t>
            </a:r>
            <a:endParaRPr lang="en-US" b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dirty="0"/>
              <a:t>Made Easy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Software System Engineers, Cisco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github.com</a:t>
            </a:r>
            <a:r>
              <a:rPr lang="en-US" dirty="0"/>
              <a:t>/cisco-</a:t>
            </a:r>
            <a:r>
              <a:rPr lang="en-US" dirty="0" err="1"/>
              <a:t>ie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Karthik</a:t>
            </a:r>
            <a:r>
              <a:rPr lang="en-US" dirty="0"/>
              <a:t> </a:t>
            </a:r>
            <a:r>
              <a:rPr lang="en-US" dirty="0" err="1"/>
              <a:t>Kumaravel</a:t>
            </a:r>
            <a:r>
              <a:rPr lang="en-US" dirty="0"/>
              <a:t> &amp; Remington Campbell</a:t>
            </a:r>
          </a:p>
        </p:txBody>
      </p:sp>
    </p:spTree>
    <p:extLst>
      <p:ext uri="{BB962C8B-B14F-4D97-AF65-F5344CB8AC3E}">
        <p14:creationId xmlns:p14="http://schemas.microsoft.com/office/powerpoint/2010/main" val="99209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Collector – Receives or collects data to send to database.</a:t>
            </a:r>
          </a:p>
          <a:p>
            <a:r>
              <a:rPr lang="en-US" dirty="0"/>
              <a:t>Database – Stores collected data.</a:t>
            </a:r>
          </a:p>
          <a:p>
            <a:r>
              <a:rPr lang="en-US" dirty="0"/>
              <a:t>Visualization – Graphing, etc.</a:t>
            </a:r>
          </a:p>
          <a:p>
            <a:r>
              <a:rPr lang="en-US" dirty="0"/>
              <a:t>Remediation – Resolving problems.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89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9961294-B4EF-C345-BED5-982B69E87F58}"/>
              </a:ext>
            </a:extLst>
          </p:cNvPr>
          <p:cNvSpPr txBox="1">
            <a:spLocks/>
          </p:cNvSpPr>
          <p:nvPr/>
        </p:nvSpPr>
        <p:spPr>
          <a:xfrm>
            <a:off x="457200" y="1373534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 charset="0"/>
              <a:buNone/>
              <a:defRPr sz="2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“Monitoring system and time-series database”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Sounds useful here </a:t>
            </a:r>
            <a:r>
              <a:rPr lang="en-US" dirty="0">
                <a:sym typeface="Wingdings" pitchFamily="2" charset="2"/>
              </a:rPr>
              <a:t>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Built by </a:t>
            </a:r>
            <a:r>
              <a:rPr lang="en-US" dirty="0" err="1"/>
              <a:t>SoundCloud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Primarily pull-based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Has “</a:t>
            </a:r>
            <a:r>
              <a:rPr lang="en-US" dirty="0" err="1"/>
              <a:t>Pushgateway</a:t>
            </a:r>
            <a:r>
              <a:rPr lang="en-US" dirty="0"/>
              <a:t>”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Visualization built in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5" name="Picture 4" descr="Image result for prometheus monitoring">
            <a:extLst>
              <a:ext uri="{FF2B5EF4-FFF2-40B4-BE49-F238E27FC236}">
                <a16:creationId xmlns:a16="http://schemas.microsoft.com/office/drawing/2014/main" id="{E742DBF6-1556-644F-8623-7DA6CE4FD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4506"/>
            <a:ext cx="2952750" cy="90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33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Time Series Database Monitoring &amp; Analytics</a:t>
            </a:r>
          </a:p>
          <a:p>
            <a:r>
              <a:rPr lang="en-US" dirty="0"/>
              <a:t>Time Series Platform (TICK)</a:t>
            </a:r>
          </a:p>
          <a:p>
            <a:pPr lvl="1"/>
            <a:r>
              <a:rPr lang="en-US" dirty="0" err="1"/>
              <a:t>Telegraf</a:t>
            </a:r>
            <a:r>
              <a:rPr lang="en-US" dirty="0"/>
              <a:t> – Collector</a:t>
            </a:r>
          </a:p>
          <a:p>
            <a:pPr lvl="1"/>
            <a:r>
              <a:rPr lang="en-US" dirty="0" err="1"/>
              <a:t>InfluxDB</a:t>
            </a:r>
            <a:r>
              <a:rPr lang="en-US" dirty="0"/>
              <a:t> – Time Series Database</a:t>
            </a:r>
          </a:p>
          <a:p>
            <a:pPr lvl="1"/>
            <a:r>
              <a:rPr lang="en-US" dirty="0" err="1"/>
              <a:t>Chronograf</a:t>
            </a:r>
            <a:r>
              <a:rPr lang="en-US" dirty="0"/>
              <a:t> – Visualization/Management</a:t>
            </a:r>
          </a:p>
          <a:p>
            <a:pPr lvl="1"/>
            <a:r>
              <a:rPr lang="en-US" dirty="0" err="1"/>
              <a:t>Kapacitor</a:t>
            </a:r>
            <a:r>
              <a:rPr lang="en-US" dirty="0"/>
              <a:t> – Streaming Data Processing</a:t>
            </a:r>
          </a:p>
          <a:p>
            <a:endParaRPr lang="en-US" dirty="0"/>
          </a:p>
        </p:txBody>
      </p:sp>
      <p:pic>
        <p:nvPicPr>
          <p:cNvPr id="2058" name="Picture 10" descr="https://influxdata.github.io/branding/img/downloads/influx-logo-complete-24.png">
            <a:extLst>
              <a:ext uri="{FF2B5EF4-FFF2-40B4-BE49-F238E27FC236}">
                <a16:creationId xmlns:a16="http://schemas.microsoft.com/office/drawing/2014/main" id="{99567C95-DDE9-A347-8C26-926D6B4C2B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7209"/>
            <a:ext cx="3248025" cy="62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1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“Elastic has created an end-to-end stack that delivers actionable insights in real time from almost any type of structured and unstructured data source.”</a:t>
            </a:r>
          </a:p>
          <a:p>
            <a:r>
              <a:rPr lang="en-US" dirty="0"/>
              <a:t>Elastic Stack</a:t>
            </a:r>
          </a:p>
          <a:p>
            <a:pPr lvl="1"/>
            <a:r>
              <a:rPr lang="en-US" dirty="0" err="1"/>
              <a:t>ElasticSearch</a:t>
            </a:r>
            <a:r>
              <a:rPr lang="en-US" dirty="0"/>
              <a:t> – Database</a:t>
            </a:r>
          </a:p>
          <a:p>
            <a:pPr lvl="1"/>
            <a:r>
              <a:rPr lang="en-US" dirty="0" err="1"/>
              <a:t>Kibana</a:t>
            </a:r>
            <a:r>
              <a:rPr lang="en-US" dirty="0"/>
              <a:t> – Visualization</a:t>
            </a:r>
          </a:p>
          <a:p>
            <a:pPr lvl="1"/>
            <a:r>
              <a:rPr lang="en-US" dirty="0" err="1"/>
              <a:t>Logstash</a:t>
            </a:r>
            <a:r>
              <a:rPr lang="en-US" dirty="0"/>
              <a:t> – Log Collector</a:t>
            </a:r>
          </a:p>
          <a:p>
            <a:pPr lvl="1"/>
            <a:r>
              <a:rPr lang="en-US" dirty="0"/>
              <a:t>Beats – Specialized Collectors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637854B-DB05-854A-9382-302C11CB3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00808"/>
            <a:ext cx="2559206" cy="8766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C88B20E-BE28-EA4F-AFF9-0F2D289315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6849" y="3070770"/>
            <a:ext cx="3197225" cy="145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73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21BE21D-D384-214E-907B-C1D99B57DC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412219"/>
            <a:ext cx="2714625" cy="444769"/>
          </a:xfr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DDE4E35-C4C3-D74F-8C8D-0DE0D8989F5A}"/>
              </a:ext>
            </a:extLst>
          </p:cNvPr>
          <p:cNvSpPr txBox="1">
            <a:spLocks/>
          </p:cNvSpPr>
          <p:nvPr/>
        </p:nvSpPr>
        <p:spPr>
          <a:xfrm>
            <a:off x="457200" y="1373534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charset="0"/>
              <a:buChar char="•"/>
              <a:defRPr sz="2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”The open platform for analytics and monitoring”</a:t>
            </a:r>
          </a:p>
          <a:p>
            <a:r>
              <a:rPr lang="en-US" dirty="0"/>
              <a:t>Visualization/alerting capability across multiple data sources.</a:t>
            </a:r>
          </a:p>
          <a:p>
            <a:r>
              <a:rPr lang="en-US" dirty="0"/>
              <a:t>Can tie Prometheus, </a:t>
            </a:r>
            <a:r>
              <a:rPr lang="en-US" dirty="0" err="1"/>
              <a:t>InfluxDB</a:t>
            </a:r>
            <a:r>
              <a:rPr lang="en-US" dirty="0"/>
              <a:t>, and </a:t>
            </a:r>
            <a:r>
              <a:rPr lang="en-US" dirty="0" err="1"/>
              <a:t>ElasticSearch</a:t>
            </a:r>
            <a:r>
              <a:rPr lang="en-US" dirty="0"/>
              <a:t> together!</a:t>
            </a:r>
          </a:p>
        </p:txBody>
      </p:sp>
    </p:spTree>
    <p:extLst>
      <p:ext uri="{BB962C8B-B14F-4D97-AF65-F5344CB8AC3E}">
        <p14:creationId xmlns:p14="http://schemas.microsoft.com/office/powerpoint/2010/main" val="136583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Stack</a:t>
            </a:r>
          </a:p>
        </p:txBody>
      </p:sp>
    </p:spTree>
    <p:extLst>
      <p:ext uri="{BB962C8B-B14F-4D97-AF65-F5344CB8AC3E}">
        <p14:creationId xmlns:p14="http://schemas.microsoft.com/office/powerpoint/2010/main" val="421021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Python App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MetricBeat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Prometheus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InfluxDB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ElasticSearch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Kibana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Grafana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Stack</a:t>
            </a:r>
          </a:p>
        </p:txBody>
      </p:sp>
    </p:spTree>
    <p:extLst>
      <p:ext uri="{BB962C8B-B14F-4D97-AF65-F5344CB8AC3E}">
        <p14:creationId xmlns:p14="http://schemas.microsoft.com/office/powerpoint/2010/main" val="115026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05981EE-1EAC-3745-AB27-9F57ED9DB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35CF27E-D1AC-9C4B-A301-C6A6287E22F6}"/>
              </a:ext>
            </a:extLst>
          </p:cNvPr>
          <p:cNvGrpSpPr/>
          <p:nvPr/>
        </p:nvGrpSpPr>
        <p:grpSpPr>
          <a:xfrm>
            <a:off x="1160481" y="1197022"/>
            <a:ext cx="6823038" cy="3613248"/>
            <a:chOff x="307173" y="1225597"/>
            <a:chExt cx="6823038" cy="361324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5722E77-A2A8-BF4F-93AE-6F0BC819CA1E}"/>
                </a:ext>
              </a:extLst>
            </p:cNvPr>
            <p:cNvSpPr/>
            <p:nvPr/>
          </p:nvSpPr>
          <p:spPr>
            <a:xfrm>
              <a:off x="2653154" y="1225597"/>
              <a:ext cx="1561509" cy="847725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/>
                <a:t>ElasticSearch</a:t>
              </a:r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48BE32F-823E-3748-B2E9-B6E21EB88650}"/>
                </a:ext>
              </a:extLst>
            </p:cNvPr>
            <p:cNvSpPr/>
            <p:nvPr/>
          </p:nvSpPr>
          <p:spPr>
            <a:xfrm>
              <a:off x="5568702" y="1225597"/>
              <a:ext cx="1561509" cy="847725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/>
                <a:t>MetricBeat</a:t>
              </a:r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93F0A7A-8637-4549-8F96-5190E2C6D14A}"/>
                </a:ext>
              </a:extLst>
            </p:cNvPr>
            <p:cNvSpPr/>
            <p:nvPr/>
          </p:nvSpPr>
          <p:spPr>
            <a:xfrm>
              <a:off x="2653154" y="2557164"/>
              <a:ext cx="1561509" cy="847725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/>
                <a:t>InfluxDB</a:t>
              </a:r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9E502D0-1256-5548-9AF6-E42A80AE56DA}"/>
                </a:ext>
              </a:extLst>
            </p:cNvPr>
            <p:cNvSpPr/>
            <p:nvPr/>
          </p:nvSpPr>
          <p:spPr>
            <a:xfrm>
              <a:off x="2656870" y="3991120"/>
              <a:ext cx="1561509" cy="847725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Prometheus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D21BBE3-2EE3-DE4D-9177-BC5344A1E6F0}"/>
                </a:ext>
              </a:extLst>
            </p:cNvPr>
            <p:cNvSpPr/>
            <p:nvPr/>
          </p:nvSpPr>
          <p:spPr>
            <a:xfrm>
              <a:off x="307174" y="1225597"/>
              <a:ext cx="1561509" cy="847725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/>
                <a:t>Kibana</a:t>
              </a:r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EFD5016-3FF6-8849-925D-12147F109119}"/>
                </a:ext>
              </a:extLst>
            </p:cNvPr>
            <p:cNvSpPr/>
            <p:nvPr/>
          </p:nvSpPr>
          <p:spPr>
            <a:xfrm>
              <a:off x="5568701" y="3174347"/>
              <a:ext cx="1561509" cy="84772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Python App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EDD18C2-E5C5-A24E-9607-74FB1AECD82E}"/>
                </a:ext>
              </a:extLst>
            </p:cNvPr>
            <p:cNvSpPr/>
            <p:nvPr/>
          </p:nvSpPr>
          <p:spPr>
            <a:xfrm>
              <a:off x="307173" y="2692592"/>
              <a:ext cx="1561509" cy="847725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/>
                <a:t>Grafana</a:t>
              </a:r>
              <a:endParaRPr lang="en-US" dirty="0"/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0907F2C-E4B2-6745-84CA-D29A33053226}"/>
                </a:ext>
              </a:extLst>
            </p:cNvPr>
            <p:cNvCxnSpPr>
              <a:cxnSpLocks/>
              <a:stCxn id="16" idx="3"/>
              <a:endCxn id="11" idx="1"/>
            </p:cNvCxnSpPr>
            <p:nvPr/>
          </p:nvCxnSpPr>
          <p:spPr>
            <a:xfrm>
              <a:off x="1868683" y="1649460"/>
              <a:ext cx="784471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B39EC79-7CCC-4242-A132-C1D9BD5347DA}"/>
                </a:ext>
              </a:extLst>
            </p:cNvPr>
            <p:cNvCxnSpPr>
              <a:stCxn id="17" idx="1"/>
              <a:endCxn id="14" idx="3"/>
            </p:cNvCxnSpPr>
            <p:nvPr/>
          </p:nvCxnSpPr>
          <p:spPr>
            <a:xfrm flipH="1" flipV="1">
              <a:off x="4214663" y="2981027"/>
              <a:ext cx="1354038" cy="61718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1864CBA3-E73F-6945-9D39-60962E0214C6}"/>
                </a:ext>
              </a:extLst>
            </p:cNvPr>
            <p:cNvCxnSpPr>
              <a:stCxn id="18" idx="3"/>
              <a:endCxn id="11" idx="1"/>
            </p:cNvCxnSpPr>
            <p:nvPr/>
          </p:nvCxnSpPr>
          <p:spPr>
            <a:xfrm flipV="1">
              <a:off x="1868682" y="1649460"/>
              <a:ext cx="784472" cy="1466995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61BCA7D3-70A6-584B-8072-E6184273C5FD}"/>
                </a:ext>
              </a:extLst>
            </p:cNvPr>
            <p:cNvCxnSpPr>
              <a:stCxn id="18" idx="3"/>
              <a:endCxn id="14" idx="1"/>
            </p:cNvCxnSpPr>
            <p:nvPr/>
          </p:nvCxnSpPr>
          <p:spPr>
            <a:xfrm flipV="1">
              <a:off x="1868682" y="2981027"/>
              <a:ext cx="784472" cy="13542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145E3D2-9B58-714B-AB50-47F64F6BB42D}"/>
                </a:ext>
              </a:extLst>
            </p:cNvPr>
            <p:cNvCxnSpPr>
              <a:stCxn id="18" idx="3"/>
              <a:endCxn id="15" idx="1"/>
            </p:cNvCxnSpPr>
            <p:nvPr/>
          </p:nvCxnSpPr>
          <p:spPr>
            <a:xfrm>
              <a:off x="1868682" y="3116455"/>
              <a:ext cx="788188" cy="129852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D8D442DE-140E-BE40-8779-887E6348835C}"/>
                </a:ext>
              </a:extLst>
            </p:cNvPr>
            <p:cNvCxnSpPr>
              <a:stCxn id="15" idx="3"/>
              <a:endCxn id="17" idx="1"/>
            </p:cNvCxnSpPr>
            <p:nvPr/>
          </p:nvCxnSpPr>
          <p:spPr>
            <a:xfrm flipV="1">
              <a:off x="4218379" y="3598210"/>
              <a:ext cx="1350322" cy="81677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94AA6878-A148-BD4F-81C3-6ECDB4484D15}"/>
                </a:ext>
              </a:extLst>
            </p:cNvPr>
            <p:cNvCxnSpPr>
              <a:stCxn id="12" idx="1"/>
              <a:endCxn id="11" idx="3"/>
            </p:cNvCxnSpPr>
            <p:nvPr/>
          </p:nvCxnSpPr>
          <p:spPr>
            <a:xfrm flipH="1">
              <a:off x="4214663" y="1649460"/>
              <a:ext cx="135403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6259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Exposes Prometheus metrics for pulling.</a:t>
            </a:r>
          </a:p>
          <a:p>
            <a:r>
              <a:rPr lang="en-US" dirty="0"/>
              <a:t>Pushes metrics in to </a:t>
            </a:r>
            <a:r>
              <a:rPr lang="en-US" dirty="0" err="1"/>
              <a:t>InfluxDB</a:t>
            </a:r>
            <a:r>
              <a:rPr lang="en-US" dirty="0"/>
              <a:t>.</a:t>
            </a:r>
          </a:p>
          <a:p>
            <a:r>
              <a:rPr lang="en-US" dirty="0"/>
              <a:t>Pseudo-stats. </a:t>
            </a:r>
            <a:r>
              <a:rPr lang="en-US" dirty="0">
                <a:sym typeface="Wingdings" pitchFamily="2" charset="2"/>
              </a:rPr>
              <a:t>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36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MetricBeat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Exports Docker cluster resource utilization to </a:t>
            </a:r>
            <a:r>
              <a:rPr lang="en-US" dirty="0" err="1"/>
              <a:t>ElasticSearch</a:t>
            </a:r>
            <a:r>
              <a:rPr lang="en-US" dirty="0"/>
              <a:t>.</a:t>
            </a:r>
          </a:p>
          <a:p>
            <a:r>
              <a:rPr lang="en-US" dirty="0"/>
              <a:t>Not app-specific, will see all Docker-related statistics on your machine.</a:t>
            </a:r>
          </a:p>
          <a:p>
            <a:r>
              <a:rPr lang="en-US" dirty="0"/>
              <a:t>Automatically configures </a:t>
            </a:r>
            <a:r>
              <a:rPr lang="en-US" dirty="0" err="1"/>
              <a:t>ElasticSearch</a:t>
            </a:r>
            <a:r>
              <a:rPr lang="en-US" dirty="0"/>
              <a:t> and </a:t>
            </a:r>
            <a:r>
              <a:rPr lang="en-US" dirty="0" err="1"/>
              <a:t>Kibana</a:t>
            </a:r>
            <a:r>
              <a:rPr lang="en-US" dirty="0"/>
              <a:t> indices/visualizations, very useful.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9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defTabSz="914400">
              <a:spcBef>
                <a:spcPts val="0"/>
              </a:spcBef>
              <a:defRPr/>
            </a:pPr>
            <a:r>
              <a:rPr lang="en-US" dirty="0"/>
              <a:t>Monitoring</a:t>
            </a:r>
          </a:p>
          <a:p>
            <a:pPr defTabSz="914400">
              <a:spcBef>
                <a:spcPts val="0"/>
              </a:spcBef>
              <a:defRPr/>
            </a:pPr>
            <a:r>
              <a:rPr lang="en-US" dirty="0"/>
              <a:t>Time Series</a:t>
            </a:r>
          </a:p>
          <a:p>
            <a:pPr defTabSz="914400">
              <a:spcBef>
                <a:spcPts val="0"/>
              </a:spcBef>
              <a:defRPr/>
            </a:pPr>
            <a:r>
              <a:rPr lang="en-US" dirty="0"/>
              <a:t>Push vs Pull</a:t>
            </a:r>
          </a:p>
          <a:p>
            <a:pPr defTabSz="914400">
              <a:spcBef>
                <a:spcPts val="0"/>
              </a:spcBef>
              <a:defRPr/>
            </a:pPr>
            <a:r>
              <a:rPr lang="en-US" dirty="0"/>
              <a:t>Prometheus</a:t>
            </a:r>
          </a:p>
          <a:p>
            <a:pPr defTabSz="914400">
              <a:spcBef>
                <a:spcPts val="0"/>
              </a:spcBef>
              <a:defRPr/>
            </a:pPr>
            <a:r>
              <a:rPr lang="en-US" dirty="0" err="1"/>
              <a:t>InfluxData</a:t>
            </a:r>
            <a:endParaRPr lang="en-US" dirty="0"/>
          </a:p>
          <a:p>
            <a:pPr defTabSz="914400">
              <a:spcBef>
                <a:spcPts val="0"/>
              </a:spcBef>
              <a:defRPr/>
            </a:pPr>
            <a:r>
              <a:rPr lang="en-US" dirty="0"/>
              <a:t>Elastic Stack</a:t>
            </a:r>
          </a:p>
          <a:p>
            <a:pPr defTabSz="914400">
              <a:spcBef>
                <a:spcPts val="0"/>
              </a:spcBef>
              <a:defRPr/>
            </a:pPr>
            <a:r>
              <a:rPr lang="en-US" dirty="0" err="1"/>
              <a:t>Grafana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defTabSz="914400">
              <a:spcBef>
                <a:spcPts val="0"/>
              </a:spcBef>
              <a:defRPr/>
            </a:pPr>
            <a:r>
              <a:rPr lang="en-US" dirty="0"/>
              <a:t>Example environment</a:t>
            </a:r>
          </a:p>
          <a:p>
            <a:pPr defTabSz="914400">
              <a:spcBef>
                <a:spcPts val="0"/>
              </a:spcBef>
              <a:defRPr/>
            </a:pPr>
            <a:r>
              <a:rPr lang="en-US" dirty="0"/>
              <a:t>Build-an-app</a:t>
            </a:r>
          </a:p>
          <a:p>
            <a:pPr defTabSz="914400">
              <a:spcBef>
                <a:spcPts val="0"/>
              </a:spcBef>
              <a:defRPr/>
            </a:pPr>
            <a:r>
              <a:rPr lang="en-US" dirty="0"/>
              <a:t>Create your own dashboards</a:t>
            </a:r>
          </a:p>
        </p:txBody>
      </p:sp>
    </p:spTree>
    <p:extLst>
      <p:ext uri="{BB962C8B-B14F-4D97-AF65-F5344CB8AC3E}">
        <p14:creationId xmlns:p14="http://schemas.microsoft.com/office/powerpoint/2010/main" val="149514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Grafana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Centralized visualization across our Prometheus, </a:t>
            </a:r>
            <a:r>
              <a:rPr lang="en-US" dirty="0" err="1"/>
              <a:t>InfluxDB</a:t>
            </a:r>
            <a:r>
              <a:rPr lang="en-US" dirty="0"/>
              <a:t>, and </a:t>
            </a:r>
            <a:r>
              <a:rPr lang="en-US" dirty="0" err="1"/>
              <a:t>ElasticSearch</a:t>
            </a:r>
            <a:r>
              <a:rPr lang="en-US" dirty="0"/>
              <a:t> databases.</a:t>
            </a:r>
          </a:p>
          <a:p>
            <a:r>
              <a:rPr lang="en-US" dirty="0"/>
              <a:t>Pre-configured with examples:</a:t>
            </a:r>
          </a:p>
          <a:p>
            <a:pPr lvl="1"/>
            <a:r>
              <a:rPr lang="en-US" dirty="0"/>
              <a:t>”Cluster Health” – Visualize Docker resources.</a:t>
            </a:r>
          </a:p>
          <a:p>
            <a:pPr lvl="1"/>
            <a:r>
              <a:rPr lang="en-US" dirty="0"/>
              <a:t>“App Stats” – Visualize Python app metrics.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04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Components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Prometheus – Scrape statistics from Python app.</a:t>
            </a:r>
          </a:p>
          <a:p>
            <a:r>
              <a:rPr lang="en-US" dirty="0" err="1"/>
              <a:t>ElasticSearch</a:t>
            </a:r>
            <a:r>
              <a:rPr lang="en-US" dirty="0"/>
              <a:t> – Receives data.</a:t>
            </a:r>
          </a:p>
          <a:p>
            <a:r>
              <a:rPr lang="en-US" dirty="0" err="1"/>
              <a:t>InfluxDB</a:t>
            </a:r>
            <a:r>
              <a:rPr lang="en-US" dirty="0"/>
              <a:t> – Receives data.</a:t>
            </a:r>
          </a:p>
          <a:p>
            <a:r>
              <a:rPr lang="en-US" dirty="0" err="1"/>
              <a:t>Kibana</a:t>
            </a:r>
            <a:r>
              <a:rPr lang="en-US" dirty="0"/>
              <a:t> – Useful for building dashboards for </a:t>
            </a:r>
            <a:r>
              <a:rPr lang="en-US" dirty="0" err="1"/>
              <a:t>ElasticSearch</a:t>
            </a:r>
            <a:r>
              <a:rPr lang="en-US" dirty="0"/>
              <a:t> data, not necessary.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9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get started!</a:t>
            </a:r>
          </a:p>
        </p:txBody>
      </p:sp>
    </p:spTree>
    <p:extLst>
      <p:ext uri="{BB962C8B-B14F-4D97-AF65-F5344CB8AC3E}">
        <p14:creationId xmlns:p14="http://schemas.microsoft.com/office/powerpoint/2010/main" val="121935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err="1"/>
              <a:t>github.com</a:t>
            </a:r>
            <a:r>
              <a:rPr lang="en-US" u="sng" dirty="0"/>
              <a:t>/cisco-</a:t>
            </a:r>
            <a:r>
              <a:rPr lang="en-US" u="sng" dirty="0" err="1"/>
              <a:t>ie</a:t>
            </a:r>
            <a:r>
              <a:rPr lang="en-US" u="sng" dirty="0"/>
              <a:t>/</a:t>
            </a:r>
            <a:r>
              <a:rPr lang="en-US" u="sng" dirty="0" err="1"/>
              <a:t>ez</a:t>
            </a:r>
            <a:r>
              <a:rPr lang="en-US" u="sng" dirty="0"/>
              <a:t>-dash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If you have </a:t>
            </a:r>
            <a:r>
              <a:rPr lang="en-US" dirty="0" err="1"/>
              <a:t>git</a:t>
            </a:r>
            <a:r>
              <a:rPr lang="en-US" dirty="0"/>
              <a:t> installed…</a:t>
            </a:r>
          </a:p>
          <a:p>
            <a:r>
              <a:rPr lang="en-US" dirty="0" err="1"/>
              <a:t>git</a:t>
            </a:r>
            <a:r>
              <a:rPr lang="en-US" dirty="0"/>
              <a:t> clone </a:t>
            </a:r>
            <a:r>
              <a:rPr lang="en-US" dirty="0">
                <a:hlinkClick r:id="rId3"/>
              </a:rPr>
              <a:t>https://github.com/cisco-ie/ez-dash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Otherwise…</a:t>
            </a:r>
          </a:p>
          <a:p>
            <a:r>
              <a:rPr lang="en-US" dirty="0">
                <a:hlinkClick r:id="rId4"/>
              </a:rPr>
              <a:t>https://github.com/cisco-ie/ez-dash/archive/master.zip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38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solidFill>
            <a:srgbClr val="1E1E1E"/>
          </a:solidFill>
        </p:spPr>
        <p:txBody>
          <a:bodyPr>
            <a:normAutofit fontScale="77500" lnSpcReduction="20000"/>
          </a:bodyPr>
          <a:lstStyle/>
          <a:p>
            <a:r>
              <a:rPr lang="en-US" dirty="0">
                <a:solidFill>
                  <a:srgbClr val="608B4E"/>
                </a:solidFill>
                <a:latin typeface="Menlo" panose="020B0609030804020204" pitchFamily="49" charset="0"/>
              </a:rPr>
              <a:t># Download </a:t>
            </a:r>
            <a:r>
              <a:rPr lang="en-US" dirty="0" err="1">
                <a:solidFill>
                  <a:srgbClr val="608B4E"/>
                </a:solidFill>
                <a:latin typeface="Menlo" panose="020B0609030804020204" pitchFamily="49" charset="0"/>
              </a:rPr>
              <a:t>ez</a:t>
            </a:r>
            <a:r>
              <a:rPr lang="en-US" dirty="0">
                <a:solidFill>
                  <a:srgbClr val="608B4E"/>
                </a:solidFill>
                <a:latin typeface="Menlo" panose="020B0609030804020204" pitchFamily="49" charset="0"/>
              </a:rPr>
              <a:t>-dash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git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 clone https://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github.com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/cisco-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ie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/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ez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-dash</a:t>
            </a:r>
          </a:p>
          <a:p>
            <a:r>
              <a:rPr lang="en-US" dirty="0">
                <a:solidFill>
                  <a:srgbClr val="DCDCAA"/>
                </a:solidFill>
                <a:latin typeface="Menlo" panose="020B0609030804020204" pitchFamily="49" charset="0"/>
              </a:rPr>
              <a:t>cd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ez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-dash</a:t>
            </a:r>
          </a:p>
          <a:p>
            <a:r>
              <a:rPr lang="en-US" dirty="0">
                <a:solidFill>
                  <a:srgbClr val="608B4E"/>
                </a:solidFill>
                <a:latin typeface="Menlo" panose="020B0609030804020204" pitchFamily="49" charset="0"/>
              </a:rPr>
              <a:t># If you have never run Docker Swarm before...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./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setup.sh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>
                <a:solidFill>
                  <a:srgbClr val="D7BA7D"/>
                </a:solidFill>
                <a:latin typeface="Menlo" panose="020B0609030804020204" pitchFamily="49" charset="0"/>
              </a:rPr>
              <a:t>\</a:t>
            </a:r>
            <a:r>
              <a:rPr lang="en-US" dirty="0" err="1">
                <a:solidFill>
                  <a:srgbClr val="D7BA7D"/>
                </a:solidFill>
                <a:latin typeface="Menlo" panose="020B0609030804020204" pitchFamily="49" charset="0"/>
              </a:rPr>
              <a:t>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etup.bat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 # Windows</a:t>
            </a:r>
          </a:p>
          <a:p>
            <a:r>
              <a:rPr lang="en-US" dirty="0">
                <a:solidFill>
                  <a:srgbClr val="608B4E"/>
                </a:solidFill>
                <a:latin typeface="Menlo" panose="020B0609030804020204" pitchFamily="49" charset="0"/>
              </a:rPr>
              <a:t># Start the stack!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./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start.sh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>
                <a:solidFill>
                  <a:srgbClr val="D7BA7D"/>
                </a:solidFill>
                <a:latin typeface="Menlo" panose="020B0609030804020204" pitchFamily="49" charset="0"/>
              </a:rPr>
              <a:t>\</a:t>
            </a:r>
            <a:r>
              <a:rPr lang="en-US" dirty="0" err="1">
                <a:solidFill>
                  <a:srgbClr val="D7BA7D"/>
                </a:solidFill>
                <a:latin typeface="Menlo" panose="020B0609030804020204" pitchFamily="49" charset="0"/>
              </a:rPr>
              <a:t>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tart.bat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 # Windows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9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Bonus Topics</a:t>
            </a:r>
          </a:p>
        </p:txBody>
      </p:sp>
    </p:spTree>
    <p:extLst>
      <p:ext uri="{BB962C8B-B14F-4D97-AF65-F5344CB8AC3E}">
        <p14:creationId xmlns:p14="http://schemas.microsoft.com/office/powerpoint/2010/main" val="138517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71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Remington Campbell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Software Systems Engineer, Cisco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2C912B0-ECFE-FB45-A65D-31FCF6169A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6379" r="16379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half" idx="14"/>
          </p:nvPr>
        </p:nvSpPr>
        <p:spPr/>
        <p:txBody>
          <a:bodyPr/>
          <a:lstStyle/>
          <a:p>
            <a:r>
              <a:rPr lang="en-US" dirty="0"/>
              <a:t>Remington only writes programs in Bash script and enjoys a good “</a:t>
            </a:r>
            <a:r>
              <a:rPr lang="en-US" dirty="0" err="1"/>
              <a:t>rm</a:t>
            </a:r>
            <a:r>
              <a:rPr lang="en-US" dirty="0"/>
              <a:t> -</a:t>
            </a:r>
            <a:r>
              <a:rPr lang="en-US" dirty="0" err="1"/>
              <a:t>rf</a:t>
            </a:r>
            <a:r>
              <a:rPr lang="en-US" dirty="0"/>
              <a:t> /” on production machines.</a:t>
            </a:r>
          </a:p>
        </p:txBody>
      </p:sp>
    </p:spTree>
    <p:extLst>
      <p:ext uri="{BB962C8B-B14F-4D97-AF65-F5344CB8AC3E}">
        <p14:creationId xmlns:p14="http://schemas.microsoft.com/office/powerpoint/2010/main" val="119788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Karthik</a:t>
            </a:r>
            <a:r>
              <a:rPr lang="en-US" dirty="0"/>
              <a:t> </a:t>
            </a:r>
            <a:r>
              <a:rPr lang="en-US" dirty="0" err="1"/>
              <a:t>Kumaravel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Software Systems Engineer, Cisco</a:t>
            </a:r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080360" y="1101601"/>
            <a:ext cx="1790667" cy="2387557"/>
          </a:xfrm>
        </p:spPr>
      </p:pic>
      <p:sp>
        <p:nvSpPr>
          <p:cNvPr id="5" name="Text Placeholder 4"/>
          <p:cNvSpPr>
            <a:spLocks noGrp="1"/>
          </p:cNvSpPr>
          <p:nvPr>
            <p:ph type="body" sz="half" idx="14"/>
          </p:nvPr>
        </p:nvSpPr>
        <p:spPr/>
        <p:txBody>
          <a:bodyPr>
            <a:normAutofit/>
          </a:bodyPr>
          <a:lstStyle/>
          <a:p>
            <a:r>
              <a:rPr lang="en-US" dirty="0"/>
              <a:t>Karthik is an expert Python programmer whom only thinks in immutable data structures and can be found hanging out in the cloud.</a:t>
            </a:r>
            <a:endParaRPr lang="en-US" dirty="0"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23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concepts…</a:t>
            </a:r>
          </a:p>
        </p:txBody>
      </p:sp>
    </p:spTree>
    <p:extLst>
      <p:ext uri="{BB962C8B-B14F-4D97-AF65-F5344CB8AC3E}">
        <p14:creationId xmlns:p14="http://schemas.microsoft.com/office/powerpoint/2010/main" val="108825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“observe and check the progress or quality of (something) over a period of time; keep under systematic review.”</a:t>
            </a:r>
          </a:p>
          <a:p>
            <a:r>
              <a:rPr lang="en-US" dirty="0"/>
              <a:t>Historical data</a:t>
            </a:r>
          </a:p>
          <a:p>
            <a:pPr lvl="1"/>
            <a:r>
              <a:rPr lang="en-US" dirty="0"/>
              <a:t>Not every deviation is cause for alarm/action!</a:t>
            </a:r>
          </a:p>
          <a:p>
            <a:r>
              <a:rPr lang="en-US" dirty="0"/>
              <a:t>Visualizations</a:t>
            </a:r>
          </a:p>
          <a:p>
            <a:r>
              <a:rPr lang="en-US" dirty="0"/>
              <a:t>Automatic remediation!</a:t>
            </a:r>
          </a:p>
          <a:p>
            <a:r>
              <a:rPr lang="en-US" dirty="0"/>
              <a:t>Excellent book, </a:t>
            </a:r>
            <a:r>
              <a:rPr lang="en-US" dirty="0">
                <a:hlinkClick r:id="rId3"/>
              </a:rPr>
              <a:t>Google Site Reliability Engineering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87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Series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Metric-focused</a:t>
            </a:r>
          </a:p>
          <a:p>
            <a:r>
              <a:rPr lang="en-US" dirty="0"/>
              <a:t>Collection of observations at discrete or continuous times.</a:t>
            </a:r>
          </a:p>
          <a:p>
            <a:r>
              <a:rPr lang="en-US" dirty="0"/>
              <a:t>Compression!</a:t>
            </a:r>
          </a:p>
          <a:p>
            <a:r>
              <a:rPr lang="en-US" dirty="0"/>
              <a:t> Prediction!</a:t>
            </a:r>
          </a:p>
        </p:txBody>
      </p:sp>
    </p:spTree>
    <p:extLst>
      <p:ext uri="{BB962C8B-B14F-4D97-AF65-F5344CB8AC3E}">
        <p14:creationId xmlns:p14="http://schemas.microsoft.com/office/powerpoint/2010/main" val="311446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Push vs Pull*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Push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Easy discovery</a:t>
            </a:r>
          </a:p>
          <a:p>
            <a:r>
              <a:rPr lang="en-US" dirty="0"/>
              <a:t>Stateless scalability</a:t>
            </a:r>
          </a:p>
          <a:p>
            <a:r>
              <a:rPr lang="en-US" dirty="0"/>
              <a:t>Low operational complexity, except for redeployment.</a:t>
            </a:r>
          </a:p>
          <a:p>
            <a:r>
              <a:rPr lang="en-US" dirty="0"/>
              <a:t>Lower latency</a:t>
            </a:r>
          </a:p>
          <a:p>
            <a:r>
              <a:rPr lang="en-US" dirty="0"/>
              <a:t>Less flexible.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Pull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Discovered a priori</a:t>
            </a:r>
          </a:p>
          <a:p>
            <a:r>
              <a:rPr lang="en-US" dirty="0" err="1"/>
              <a:t>Stateful</a:t>
            </a:r>
            <a:r>
              <a:rPr lang="en-US" dirty="0"/>
              <a:t> scalability</a:t>
            </a:r>
          </a:p>
          <a:p>
            <a:r>
              <a:rPr lang="en-US" dirty="0"/>
              <a:t>High operational complexity</a:t>
            </a:r>
          </a:p>
          <a:p>
            <a:r>
              <a:rPr lang="en-US" dirty="0"/>
              <a:t>Higher latency</a:t>
            </a:r>
          </a:p>
          <a:p>
            <a:r>
              <a:rPr lang="en-US" dirty="0"/>
              <a:t>More flexible.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3AA97C-655A-7040-8B2B-501B21BCE82A}"/>
              </a:ext>
            </a:extLst>
          </p:cNvPr>
          <p:cNvSpPr txBox="1"/>
          <p:nvPr/>
        </p:nvSpPr>
        <p:spPr>
          <a:xfrm>
            <a:off x="7267575" y="4594622"/>
            <a:ext cx="1678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* It all depends.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E0ACBF-C2E7-AF4A-8DFC-11F34F0830B3}"/>
              </a:ext>
            </a:extLst>
          </p:cNvPr>
          <p:cNvSpPr txBox="1"/>
          <p:nvPr/>
        </p:nvSpPr>
        <p:spPr>
          <a:xfrm>
            <a:off x="7838491" y="449938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0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Open-Source Monitoring Stacks!</a:t>
            </a:r>
            <a:br>
              <a:rPr lang="en-US" dirty="0"/>
            </a:br>
            <a:r>
              <a:rPr lang="en-US" dirty="0"/>
              <a:t>AKA “don’t rebuild the wheel”</a:t>
            </a:r>
          </a:p>
        </p:txBody>
      </p:sp>
    </p:spTree>
    <p:extLst>
      <p:ext uri="{BB962C8B-B14F-4D97-AF65-F5344CB8AC3E}">
        <p14:creationId xmlns:p14="http://schemas.microsoft.com/office/powerpoint/2010/main" val="185772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evNet Create">
  <a:themeElements>
    <a:clrScheme name="DevNet Create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92E8A"/>
      </a:accent1>
      <a:accent2>
        <a:srgbClr val="4DC1B8"/>
      </a:accent2>
      <a:accent3>
        <a:srgbClr val="F15C5B"/>
      </a:accent3>
      <a:accent4>
        <a:srgbClr val="0D6F97"/>
      </a:accent4>
      <a:accent5>
        <a:srgbClr val="F3981F"/>
      </a:accent5>
      <a:accent6>
        <a:srgbClr val="47C8F5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1067</TotalTime>
  <Words>608</Words>
  <Application>Microsoft Macintosh PowerPoint</Application>
  <PresentationFormat>On-screen Show (16:9)</PresentationFormat>
  <Paragraphs>178</Paragraphs>
  <Slides>26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CiscoSans ExtraLight</vt:lpstr>
      <vt:lpstr>Corbel</vt:lpstr>
      <vt:lpstr>Menlo</vt:lpstr>
      <vt:lpstr>Wingdings</vt:lpstr>
      <vt:lpstr>DevNet Create</vt:lpstr>
      <vt:lpstr>PowerPoint Presentation</vt:lpstr>
      <vt:lpstr>Today!</vt:lpstr>
      <vt:lpstr>Remington Campbell</vt:lpstr>
      <vt:lpstr>Karthik Kumaravel</vt:lpstr>
      <vt:lpstr>Some concepts…</vt:lpstr>
      <vt:lpstr>Monitoring!</vt:lpstr>
      <vt:lpstr>Time Series</vt:lpstr>
      <vt:lpstr>Push vs Pull*</vt:lpstr>
      <vt:lpstr>Open-Source Monitoring Stacks! AKA “don’t rebuild the wheel”</vt:lpstr>
      <vt:lpstr>Terminology</vt:lpstr>
      <vt:lpstr>PowerPoint Presentation</vt:lpstr>
      <vt:lpstr>PowerPoint Presentation</vt:lpstr>
      <vt:lpstr>PowerPoint Presentation</vt:lpstr>
      <vt:lpstr>PowerPoint Presentation</vt:lpstr>
      <vt:lpstr>Today’s Stack</vt:lpstr>
      <vt:lpstr>Today’s Stack</vt:lpstr>
      <vt:lpstr>Visualization</vt:lpstr>
      <vt:lpstr>Python App</vt:lpstr>
      <vt:lpstr>MetricBeat</vt:lpstr>
      <vt:lpstr>Grafana</vt:lpstr>
      <vt:lpstr>Other Components</vt:lpstr>
      <vt:lpstr>Let’s get started!</vt:lpstr>
      <vt:lpstr>PowerPoint Presentation</vt:lpstr>
      <vt:lpstr>PowerPoint Presentation</vt:lpstr>
      <vt:lpstr>Bonus Topics</vt:lpstr>
      <vt:lpstr>PowerPoint Presentation</vt:lpstr>
    </vt:vector>
  </TitlesOfParts>
  <Company>cisco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xueqing li</dc:creator>
  <cp:lastModifiedBy>Microsoft Office User</cp:lastModifiedBy>
  <cp:revision>173</cp:revision>
  <dcterms:created xsi:type="dcterms:W3CDTF">2017-04-11T18:51:10Z</dcterms:created>
  <dcterms:modified xsi:type="dcterms:W3CDTF">2018-04-10T21:37:58Z</dcterms:modified>
</cp:coreProperties>
</file>