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61" r:id="rId3"/>
    <p:sldId id="262" r:id="rId4"/>
    <p:sldId id="263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37" autoAdjust="0"/>
    <p:restoredTop sz="94660"/>
  </p:normalViewPr>
  <p:slideViewPr>
    <p:cSldViewPr snapToGrid="0">
      <p:cViewPr varScale="1">
        <p:scale>
          <a:sx n="71" d="100"/>
          <a:sy n="71" d="100"/>
        </p:scale>
        <p:origin x="108" y="3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31469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6895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27206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959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9486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90544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4295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02681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78414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10318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7298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F1804B-E38C-47A4-9015-FFE7CDE9B6FC}" type="datetimeFigureOut">
              <a:rPr lang="en-US" smtClean="0"/>
              <a:t>2/3/2017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FFC7D9-DB2C-49EF-AECF-36E79561A9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5700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/>
              <a:t>ReplicatedEventSample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59739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105237" y="1663927"/>
            <a:ext cx="4839988" cy="244154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r"/>
            <a:r>
              <a:rPr lang="en-US" dirty="0"/>
              <a:t>FrontDeployment1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Sample Organization</a:t>
            </a:r>
          </a:p>
        </p:txBody>
      </p:sp>
      <p:sp>
        <p:nvSpPr>
          <p:cNvPr id="4" name="Rectangle 3"/>
          <p:cNvSpPr/>
          <p:nvPr/>
        </p:nvSpPr>
        <p:spPr>
          <a:xfrm>
            <a:off x="2556587" y="2287848"/>
            <a:ext cx="1959429" cy="155636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Orleans</a:t>
            </a:r>
          </a:p>
        </p:txBody>
      </p:sp>
      <p:sp>
        <p:nvSpPr>
          <p:cNvPr id="5" name="Rectangle 4"/>
          <p:cNvSpPr/>
          <p:nvPr/>
        </p:nvSpPr>
        <p:spPr>
          <a:xfrm>
            <a:off x="354562" y="2287847"/>
            <a:ext cx="2127379" cy="155636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 err="1">
                <a:solidFill>
                  <a:schemeClr val="tx1"/>
                </a:solidFill>
              </a:rPr>
              <a:t>Webrole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05237" y="4416458"/>
            <a:ext cx="4839988" cy="244154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r"/>
            <a:r>
              <a:rPr lang="en-US" dirty="0"/>
              <a:t>FrontDeployment2</a:t>
            </a:r>
          </a:p>
        </p:txBody>
      </p:sp>
      <p:sp>
        <p:nvSpPr>
          <p:cNvPr id="8" name="Rectangle 7"/>
          <p:cNvSpPr/>
          <p:nvPr/>
        </p:nvSpPr>
        <p:spPr>
          <a:xfrm>
            <a:off x="2556587" y="5040379"/>
            <a:ext cx="1959429" cy="155636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Orleans</a:t>
            </a:r>
          </a:p>
        </p:txBody>
      </p:sp>
      <p:sp>
        <p:nvSpPr>
          <p:cNvPr id="9" name="Rectangle 8"/>
          <p:cNvSpPr/>
          <p:nvPr/>
        </p:nvSpPr>
        <p:spPr>
          <a:xfrm>
            <a:off x="354562" y="5040378"/>
            <a:ext cx="2127379" cy="155636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 err="1">
                <a:solidFill>
                  <a:schemeClr val="tx1"/>
                </a:solidFill>
              </a:rPr>
              <a:t>Webrole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194549" y="2884698"/>
            <a:ext cx="6673989" cy="244154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r"/>
            <a:r>
              <a:rPr lang="en-US" dirty="0" err="1"/>
              <a:t>BackDeployment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9535874" y="3508618"/>
            <a:ext cx="1959429" cy="155636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 err="1">
                <a:solidFill>
                  <a:schemeClr val="tx1"/>
                </a:solidFill>
              </a:rPr>
              <a:t>webrole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5443875" y="3508618"/>
            <a:ext cx="3718764" cy="155636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Orleans</a:t>
            </a:r>
          </a:p>
        </p:txBody>
      </p:sp>
      <p:sp>
        <p:nvSpPr>
          <p:cNvPr id="13" name="Rectangle 12"/>
          <p:cNvSpPr/>
          <p:nvPr/>
        </p:nvSpPr>
        <p:spPr>
          <a:xfrm>
            <a:off x="3242428" y="2884698"/>
            <a:ext cx="919026" cy="3588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events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3394828" y="3037098"/>
            <a:ext cx="919026" cy="3588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events</a:t>
            </a:r>
          </a:p>
        </p:txBody>
      </p:sp>
      <p:sp>
        <p:nvSpPr>
          <p:cNvPr id="15" name="Rectangle 14"/>
          <p:cNvSpPr/>
          <p:nvPr/>
        </p:nvSpPr>
        <p:spPr>
          <a:xfrm>
            <a:off x="3547228" y="3189498"/>
            <a:ext cx="919026" cy="3588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events</a:t>
            </a:r>
          </a:p>
        </p:txBody>
      </p:sp>
      <p:sp>
        <p:nvSpPr>
          <p:cNvPr id="16" name="Rectangle 15"/>
          <p:cNvSpPr/>
          <p:nvPr/>
        </p:nvSpPr>
        <p:spPr>
          <a:xfrm>
            <a:off x="3242428" y="5649669"/>
            <a:ext cx="919026" cy="3588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events</a:t>
            </a:r>
          </a:p>
        </p:txBody>
      </p:sp>
      <p:sp>
        <p:nvSpPr>
          <p:cNvPr id="17" name="Rectangle 16"/>
          <p:cNvSpPr/>
          <p:nvPr/>
        </p:nvSpPr>
        <p:spPr>
          <a:xfrm>
            <a:off x="3394828" y="5802069"/>
            <a:ext cx="919026" cy="3588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events</a:t>
            </a:r>
          </a:p>
        </p:txBody>
      </p:sp>
      <p:sp>
        <p:nvSpPr>
          <p:cNvPr id="18" name="Rectangle 17"/>
          <p:cNvSpPr/>
          <p:nvPr/>
        </p:nvSpPr>
        <p:spPr>
          <a:xfrm>
            <a:off x="3547228" y="5954469"/>
            <a:ext cx="919026" cy="3588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events</a:t>
            </a:r>
          </a:p>
        </p:txBody>
      </p:sp>
      <p:sp>
        <p:nvSpPr>
          <p:cNvPr id="19" name="Rectangle 18"/>
          <p:cNvSpPr/>
          <p:nvPr/>
        </p:nvSpPr>
        <p:spPr>
          <a:xfrm>
            <a:off x="5503512" y="3932258"/>
            <a:ext cx="919026" cy="3588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events</a:t>
            </a:r>
          </a:p>
        </p:txBody>
      </p:sp>
      <p:sp>
        <p:nvSpPr>
          <p:cNvPr id="20" name="Rectangle 19"/>
          <p:cNvSpPr/>
          <p:nvPr/>
        </p:nvSpPr>
        <p:spPr>
          <a:xfrm>
            <a:off x="5655912" y="4084658"/>
            <a:ext cx="919026" cy="3588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events</a:t>
            </a:r>
          </a:p>
        </p:txBody>
      </p:sp>
      <p:sp>
        <p:nvSpPr>
          <p:cNvPr id="21" name="Rectangle 20"/>
          <p:cNvSpPr/>
          <p:nvPr/>
        </p:nvSpPr>
        <p:spPr>
          <a:xfrm>
            <a:off x="5808312" y="4237058"/>
            <a:ext cx="919026" cy="3588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events</a:t>
            </a:r>
          </a:p>
        </p:txBody>
      </p:sp>
      <p:sp>
        <p:nvSpPr>
          <p:cNvPr id="22" name="Rectangle 21"/>
          <p:cNvSpPr/>
          <p:nvPr/>
        </p:nvSpPr>
        <p:spPr>
          <a:xfrm>
            <a:off x="2595251" y="6216210"/>
            <a:ext cx="724680" cy="30449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ticker</a:t>
            </a:r>
          </a:p>
        </p:txBody>
      </p:sp>
      <p:sp>
        <p:nvSpPr>
          <p:cNvPr id="23" name="Rectangle 22"/>
          <p:cNvSpPr/>
          <p:nvPr/>
        </p:nvSpPr>
        <p:spPr>
          <a:xfrm>
            <a:off x="2634341" y="3396053"/>
            <a:ext cx="724680" cy="30449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ticker</a:t>
            </a:r>
          </a:p>
        </p:txBody>
      </p:sp>
      <p:sp>
        <p:nvSpPr>
          <p:cNvPr id="24" name="Rectangle 23"/>
          <p:cNvSpPr/>
          <p:nvPr/>
        </p:nvSpPr>
        <p:spPr>
          <a:xfrm>
            <a:off x="7140358" y="3982311"/>
            <a:ext cx="1253659" cy="30449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generator</a:t>
            </a:r>
          </a:p>
        </p:txBody>
      </p:sp>
      <p:sp>
        <p:nvSpPr>
          <p:cNvPr id="25" name="Rectangle 24"/>
          <p:cNvSpPr/>
          <p:nvPr/>
        </p:nvSpPr>
        <p:spPr>
          <a:xfrm>
            <a:off x="7292758" y="4134711"/>
            <a:ext cx="1253659" cy="30449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generator</a:t>
            </a:r>
          </a:p>
        </p:txBody>
      </p:sp>
      <p:sp>
        <p:nvSpPr>
          <p:cNvPr id="26" name="Rectangle 25"/>
          <p:cNvSpPr/>
          <p:nvPr/>
        </p:nvSpPr>
        <p:spPr>
          <a:xfrm>
            <a:off x="7445158" y="4287111"/>
            <a:ext cx="1253659" cy="30449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generator</a:t>
            </a:r>
          </a:p>
        </p:txBody>
      </p:sp>
      <p:sp>
        <p:nvSpPr>
          <p:cNvPr id="27" name="Rounded Rectangle 26"/>
          <p:cNvSpPr/>
          <p:nvPr/>
        </p:nvSpPr>
        <p:spPr>
          <a:xfrm>
            <a:off x="9905860" y="4019955"/>
            <a:ext cx="1253659" cy="533692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Browser</a:t>
            </a:r>
            <a:br>
              <a:rPr lang="en-US" dirty="0"/>
            </a:br>
            <a:r>
              <a:rPr lang="en-US" dirty="0"/>
              <a:t>GUI</a:t>
            </a:r>
          </a:p>
        </p:txBody>
      </p:sp>
      <p:sp>
        <p:nvSpPr>
          <p:cNvPr id="28" name="Rounded Rectangle 27"/>
          <p:cNvSpPr/>
          <p:nvPr/>
        </p:nvSpPr>
        <p:spPr>
          <a:xfrm>
            <a:off x="749058" y="3014606"/>
            <a:ext cx="1253659" cy="533692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Browser</a:t>
            </a:r>
            <a:br>
              <a:rPr lang="en-US" dirty="0"/>
            </a:br>
            <a:r>
              <a:rPr lang="en-US" dirty="0"/>
              <a:t>GUI</a:t>
            </a:r>
          </a:p>
        </p:txBody>
      </p:sp>
      <p:sp>
        <p:nvSpPr>
          <p:cNvPr id="29" name="Rounded Rectangle 28"/>
          <p:cNvSpPr/>
          <p:nvPr/>
        </p:nvSpPr>
        <p:spPr>
          <a:xfrm>
            <a:off x="749057" y="5741623"/>
            <a:ext cx="1253659" cy="533692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Browser</a:t>
            </a:r>
            <a:br>
              <a:rPr lang="en-US" dirty="0"/>
            </a:br>
            <a:r>
              <a:rPr lang="en-US" dirty="0"/>
              <a:t>GUI</a:t>
            </a:r>
          </a:p>
        </p:txBody>
      </p:sp>
    </p:spTree>
    <p:extLst>
      <p:ext uri="{BB962C8B-B14F-4D97-AF65-F5344CB8AC3E}">
        <p14:creationId xmlns:p14="http://schemas.microsoft.com/office/powerpoint/2010/main" val="22275077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3637" y="164160"/>
            <a:ext cx="10515600" cy="1325563"/>
          </a:xfrm>
        </p:spPr>
        <p:txBody>
          <a:bodyPr/>
          <a:lstStyle/>
          <a:p>
            <a:r>
              <a:rPr lang="en-US" dirty="0"/>
              <a:t>Three Grain Classes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5686" y="1713656"/>
            <a:ext cx="10515600" cy="5368277"/>
          </a:xfrm>
        </p:spPr>
        <p:txBody>
          <a:bodyPr>
            <a:normAutofit lnSpcReduction="10000"/>
          </a:bodyPr>
          <a:lstStyle/>
          <a:p>
            <a:r>
              <a:rPr lang="en-US" dirty="0" err="1"/>
              <a:t>GeneratorGrain</a:t>
            </a:r>
            <a:r>
              <a:rPr lang="en-US" dirty="0"/>
              <a:t> (0-9)</a:t>
            </a:r>
          </a:p>
          <a:p>
            <a:pPr lvl="1"/>
            <a:r>
              <a:rPr lang="en-US" dirty="0"/>
              <a:t>starts generating when GUI  calls Start()</a:t>
            </a:r>
          </a:p>
          <a:p>
            <a:pPr lvl="1"/>
            <a:r>
              <a:rPr lang="en-US" dirty="0"/>
              <a:t>creates outcomes (triple of name, score, timestamp) about 1 per second</a:t>
            </a:r>
          </a:p>
          <a:p>
            <a:r>
              <a:rPr lang="en-US" dirty="0" err="1"/>
              <a:t>EventGrain</a:t>
            </a:r>
            <a:r>
              <a:rPr lang="en-US" dirty="0"/>
              <a:t> (event0 – event9)</a:t>
            </a:r>
          </a:p>
          <a:p>
            <a:pPr lvl="1"/>
            <a:r>
              <a:rPr lang="en-US" dirty="0"/>
              <a:t>receives outcomes from corresponding generator</a:t>
            </a:r>
          </a:p>
          <a:p>
            <a:pPr lvl="1"/>
            <a:r>
              <a:rPr lang="en-US" dirty="0"/>
              <a:t>records ranks</a:t>
            </a:r>
          </a:p>
          <a:p>
            <a:pPr lvl="1"/>
            <a:r>
              <a:rPr lang="en-US" dirty="0"/>
              <a:t>answers queries by frontend GUI</a:t>
            </a:r>
          </a:p>
          <a:p>
            <a:pPr lvl="1"/>
            <a:r>
              <a:rPr lang="en-US" dirty="0"/>
              <a:t>sends notification to ticker, when interesting things happen</a:t>
            </a:r>
          </a:p>
          <a:p>
            <a:pPr lvl="1"/>
            <a:r>
              <a:rPr lang="en-US" dirty="0"/>
              <a:t>are replicated across all deployment</a:t>
            </a:r>
          </a:p>
          <a:p>
            <a:r>
              <a:rPr lang="en-US" dirty="0" err="1"/>
              <a:t>TickerGrain</a:t>
            </a:r>
            <a:r>
              <a:rPr lang="en-US" dirty="0"/>
              <a:t> </a:t>
            </a:r>
          </a:p>
          <a:p>
            <a:pPr lvl="1"/>
            <a:r>
              <a:rPr lang="en-US" dirty="0"/>
              <a:t>one per deployment</a:t>
            </a:r>
          </a:p>
          <a:p>
            <a:pPr lvl="1"/>
            <a:r>
              <a:rPr lang="en-US" dirty="0"/>
              <a:t>stores most recent notification (by any event) for some short time</a:t>
            </a:r>
          </a:p>
          <a:p>
            <a:pPr lvl="1"/>
            <a:r>
              <a:rPr lang="en-US" dirty="0"/>
              <a:t>continuously queried by GUI (ideally we would be pushing this to browser)</a:t>
            </a:r>
          </a:p>
        </p:txBody>
      </p:sp>
    </p:spTree>
    <p:extLst>
      <p:ext uri="{BB962C8B-B14F-4D97-AF65-F5344CB8AC3E}">
        <p14:creationId xmlns:p14="http://schemas.microsoft.com/office/powerpoint/2010/main" val="24976850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10515600" cy="1325563"/>
          </a:xfrm>
        </p:spPr>
        <p:txBody>
          <a:bodyPr/>
          <a:lstStyle/>
          <a:p>
            <a:r>
              <a:rPr lang="en-US" dirty="0"/>
              <a:t>Mechanics of Event Grains: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96152" y="1223682"/>
            <a:ext cx="11116235" cy="5096436"/>
          </a:xfrm>
        </p:spPr>
        <p:txBody>
          <a:bodyPr>
            <a:normAutofit/>
          </a:bodyPr>
          <a:lstStyle/>
          <a:p>
            <a:r>
              <a:rPr lang="en-US" dirty="0"/>
              <a:t>Event grains are journaled grains that are replicated, one instance in each cluster</a:t>
            </a:r>
          </a:p>
          <a:p>
            <a:r>
              <a:rPr lang="en-US" dirty="0"/>
              <a:t>The provider is configured in OrleansConfiguration.xml: </a:t>
            </a:r>
            <a:br>
              <a:rPr lang="en-US" dirty="0"/>
            </a:b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&lt;</a:t>
            </a:r>
            <a:r>
              <a:rPr lang="en-US" sz="1200" dirty="0">
                <a:solidFill>
                  <a:srgbClr val="A31515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Provider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 </a:t>
            </a:r>
            <a:r>
              <a:rPr lang="en-US" sz="1200" dirty="0">
                <a:solidFill>
                  <a:srgbClr val="FF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Type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=</a:t>
            </a:r>
            <a:r>
              <a:rPr lang="en-US" sz="1200" dirty="0">
                <a:solidFill>
                  <a:srgbClr val="00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"</a:t>
            </a:r>
            <a:r>
              <a:rPr lang="en-US" sz="1200" dirty="0" err="1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Orleans.EventSourcing.CustomStorage.LogConsistencyProvider</a:t>
            </a:r>
            <a:r>
              <a:rPr lang="en-US" sz="1200" dirty="0">
                <a:solidFill>
                  <a:srgbClr val="00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"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 </a:t>
            </a:r>
            <a:r>
              <a:rPr lang="en-US" sz="1200" dirty="0">
                <a:solidFill>
                  <a:srgbClr val="FF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Name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=</a:t>
            </a:r>
            <a:r>
              <a:rPr lang="en-US" sz="1200" dirty="0">
                <a:solidFill>
                  <a:srgbClr val="00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"</a:t>
            </a:r>
            <a:r>
              <a:rPr lang="en-US" sz="1200" dirty="0" err="1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CustomStorage</a:t>
            </a:r>
            <a:r>
              <a:rPr lang="en-US" sz="1200" dirty="0">
                <a:solidFill>
                  <a:srgbClr val="00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"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 </a:t>
            </a:r>
            <a:r>
              <a:rPr lang="en-US" sz="1200" dirty="0" err="1">
                <a:solidFill>
                  <a:srgbClr val="FF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PrimaryCluster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=</a:t>
            </a:r>
            <a:r>
              <a:rPr lang="en-US" sz="1200" dirty="0">
                <a:solidFill>
                  <a:srgbClr val="00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"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Back</a:t>
            </a:r>
            <a:r>
              <a:rPr lang="en-US" sz="1200" dirty="0">
                <a:solidFill>
                  <a:srgbClr val="00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"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 /&gt;</a:t>
            </a:r>
          </a:p>
          <a:p>
            <a:pPr marL="0" indent="0">
              <a:buNone/>
            </a:pPr>
            <a:endParaRPr lang="en-US" sz="1200" dirty="0">
              <a:solidFill>
                <a:srgbClr val="0000FF"/>
              </a:solidFill>
              <a:highlight>
                <a:srgbClr val="FFFFFF"/>
              </a:highlight>
              <a:latin typeface="Consolas" panose="020B0609020204030204" pitchFamily="49" charset="0"/>
            </a:endParaRPr>
          </a:p>
          <a:p>
            <a:r>
              <a:rPr lang="en-US" dirty="0">
                <a:solidFill>
                  <a:prstClr val="black"/>
                </a:solidFill>
              </a:rPr>
              <a:t>This provider type reads states from storage and writes deltas to storage by calling the user-defined </a:t>
            </a:r>
            <a:r>
              <a:rPr lang="en-US" sz="1200" dirty="0" err="1">
                <a:solidFill>
                  <a:srgbClr val="2B91A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ICustomStorageInterface</a:t>
            </a:r>
            <a:r>
              <a:rPr lang="en-US" dirty="0">
                <a:solidFill>
                  <a:prstClr val="black"/>
                </a:solidFill>
              </a:rPr>
              <a:t> interface on the event grains</a:t>
            </a:r>
          </a:p>
          <a:p>
            <a:endParaRPr lang="en-US" dirty="0">
              <a:solidFill>
                <a:prstClr val="black"/>
              </a:solidFill>
            </a:endParaRPr>
          </a:p>
          <a:p>
            <a:r>
              <a:rPr lang="en-US" dirty="0">
                <a:solidFill>
                  <a:prstClr val="black"/>
                </a:solidFill>
              </a:rPr>
              <a:t>The argument </a:t>
            </a:r>
            <a:r>
              <a:rPr lang="en-US" sz="1200" dirty="0" err="1">
                <a:solidFill>
                  <a:srgbClr val="FF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PrimaryCluster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=</a:t>
            </a:r>
            <a:r>
              <a:rPr lang="en-US" sz="1200" dirty="0">
                <a:solidFill>
                  <a:srgbClr val="00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"</a:t>
            </a:r>
            <a:r>
              <a:rPr lang="en-US" sz="1200" dirty="0">
                <a:solidFill>
                  <a:srgbClr val="0000FF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Back</a:t>
            </a:r>
            <a:r>
              <a:rPr lang="en-US" sz="1200" dirty="0">
                <a:solidFill>
                  <a:srgbClr val="000000"/>
                </a:solidFill>
                <a:highlight>
                  <a:srgbClr val="FFFFFF"/>
                </a:highlight>
                <a:latin typeface="Consolas" panose="020B0609020204030204" pitchFamily="49" charset="0"/>
              </a:rPr>
              <a:t>" </a:t>
            </a:r>
            <a:r>
              <a:rPr lang="en-US" dirty="0">
                <a:solidFill>
                  <a:prstClr val="black"/>
                </a:solidFill>
              </a:rPr>
              <a:t>means that only the Back cluster accesses storage directly</a:t>
            </a:r>
          </a:p>
          <a:p>
            <a:pPr lvl="1"/>
            <a:r>
              <a:rPr lang="en-US" dirty="0">
                <a:solidFill>
                  <a:prstClr val="black"/>
                </a:solidFill>
              </a:rPr>
              <a:t>front clusters read the state from the grain in the back cluster</a:t>
            </a:r>
          </a:p>
          <a:p>
            <a:pPr lvl="1"/>
            <a:r>
              <a:rPr lang="en-US" dirty="0">
                <a:solidFill>
                  <a:prstClr val="black"/>
                </a:solidFill>
              </a:rPr>
              <a:t>front clusters never update the state</a:t>
            </a:r>
            <a:endParaRPr lang="en-US" sz="800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77387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</TotalTime>
  <Words>147</Words>
  <Application>Microsoft Office PowerPoint</Application>
  <PresentationFormat>Widescreen</PresentationFormat>
  <Paragraphs>51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Consolas</vt:lpstr>
      <vt:lpstr>Office Theme</vt:lpstr>
      <vt:lpstr>ReplicatedEventSample</vt:lpstr>
      <vt:lpstr>Sample Organization</vt:lpstr>
      <vt:lpstr>Three Grain Classes</vt:lpstr>
      <vt:lpstr>Mechanics of Event Grains: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Sebastian Burckhardt</dc:creator>
  <cp:lastModifiedBy>Sebastian Burckhardt</cp:lastModifiedBy>
  <cp:revision>15</cp:revision>
  <dcterms:created xsi:type="dcterms:W3CDTF">2016-02-23T15:54:09Z</dcterms:created>
  <dcterms:modified xsi:type="dcterms:W3CDTF">2017-02-03T21:16:00Z</dcterms:modified>
</cp:coreProperties>
</file>

<file path=docProps/thumbnail.jpeg>
</file>