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62" r:id="rId2"/>
    <p:sldId id="256" r:id="rId3"/>
    <p:sldId id="257" r:id="rId4"/>
    <p:sldId id="261" r:id="rId5"/>
    <p:sldId id="258" r:id="rId6"/>
    <p:sldId id="259" r:id="rId7"/>
    <p:sldId id="260" r:id="rId8"/>
    <p:sldId id="263" r:id="rId9"/>
  </p:sldIdLst>
  <p:sldSz cx="6858000" cy="9906000" type="A4"/>
  <p:notesSz cx="6669088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Feature: Feedback sessions, User: instructor" id="{A716E7B4-9446-48D3-B96A-044D9C3A3C3B}">
          <p14:sldIdLst>
            <p14:sldId id="262"/>
            <p14:sldId id="256"/>
            <p14:sldId id="257"/>
            <p14:sldId id="261"/>
            <p14:sldId id="258"/>
          </p14:sldIdLst>
        </p14:section>
        <p14:section name="Feature: Feedback sessions, User: students" id="{8ED503A3-DED2-4CF7-AF3E-5D97C92924E8}">
          <p14:sldIdLst>
            <p14:sldId id="259"/>
            <p14:sldId id="260"/>
          </p14:sldIdLst>
        </p14:section>
        <p14:section name="Feature: comments" id="{3354E727-C6C0-4B36-9E2A-6B25A1061BE9}">
          <p14:sldIdLst>
            <p14:sldId id="26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746" autoAdjust="0"/>
  </p:normalViewPr>
  <p:slideViewPr>
    <p:cSldViewPr>
      <p:cViewPr>
        <p:scale>
          <a:sx n="100" d="100"/>
          <a:sy n="100" d="100"/>
        </p:scale>
        <p:origin x="-2040" y="648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71722A-5501-4B87-BF26-FD107547685C}" type="datetimeFigureOut">
              <a:rPr lang="en-SG" smtClean="0"/>
              <a:t>4/6/2013</a:t>
            </a:fld>
            <a:endParaRPr lang="en-S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D8508B-E47A-455B-9521-74DBDB59F3C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6229184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932307-2E25-4E1E-9321-1CA99E5BF19D}" type="datetimeFigureOut">
              <a:rPr lang="en-SG" smtClean="0"/>
              <a:t>4/6/2013</a:t>
            </a:fld>
            <a:endParaRPr lang="en-S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46288" y="744538"/>
            <a:ext cx="2576512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S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715153"/>
            <a:ext cx="533527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70FD6A-B5CA-4A8B-852F-122C93307F34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1469109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Possible</a:t>
            </a:r>
            <a:r>
              <a:rPr lang="en-US" baseline="0" dirty="0" smtClean="0"/>
              <a:t> feature: a button to m</a:t>
            </a:r>
            <a:r>
              <a:rPr lang="en-US" dirty="0" smtClean="0"/>
              <a:t>ove question up/down</a:t>
            </a:r>
          </a:p>
          <a:p>
            <a:r>
              <a:rPr lang="en-US" dirty="0" smtClean="0"/>
              <a:t>Possible</a:t>
            </a:r>
            <a:r>
              <a:rPr lang="en-US" baseline="0" dirty="0" smtClean="0"/>
              <a:t> feature: </a:t>
            </a:r>
            <a:r>
              <a:rPr lang="en-US" dirty="0" smtClean="0"/>
              <a:t>Copy question</a:t>
            </a:r>
          </a:p>
          <a:p>
            <a:r>
              <a:rPr lang="en-US" dirty="0" smtClean="0"/>
              <a:t>Might need another section to</a:t>
            </a:r>
            <a:r>
              <a:rPr lang="en-US" baseline="0" dirty="0" smtClean="0"/>
              <a:t> specify the period for responding to feedback.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70FD6A-B5CA-4A8B-852F-122C93307F34}" type="slidenum">
              <a:rPr lang="en-SG" smtClean="0"/>
              <a:t>2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154302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70FD6A-B5CA-4A8B-852F-122C93307F34}" type="slidenum">
              <a:rPr lang="en-SG" smtClean="0"/>
              <a:t>3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1942517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 smtClean="0">
                <a:solidFill>
                  <a:prstClr val="black"/>
                </a:solidFill>
              </a:rPr>
              <a:t>Table format - multiple answer columns: </a:t>
            </a:r>
            <a:r>
              <a:rPr lang="en-US" dirty="0" smtClean="0"/>
              <a:t>If multiple questions</a:t>
            </a:r>
            <a:r>
              <a:rPr lang="en-US" baseline="0" dirty="0" smtClean="0"/>
              <a:t> have the same from/to combination, we can show them as multiple columns in the same table rather than multiple tables </a:t>
            </a:r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70FD6A-B5CA-4A8B-852F-122C93307F34}" type="slidenum">
              <a:rPr lang="en-SG" smtClean="0"/>
              <a:t>5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970514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96701"/>
            <a:ext cx="1543050" cy="845220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96701"/>
            <a:ext cx="4514850" cy="845220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4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2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2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8" y="394408"/>
            <a:ext cx="3833812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072924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7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7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7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5707"/>
          <a:stretch/>
        </p:blipFill>
        <p:spPr bwMode="auto">
          <a:xfrm>
            <a:off x="266700" y="1922339"/>
            <a:ext cx="6324600" cy="941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3953437" y="2451847"/>
            <a:ext cx="2247900" cy="304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rgbClr val="0070C0"/>
                </a:solidFill>
              </a:rPr>
              <a:t>/Feedback Session</a:t>
            </a:r>
            <a:endParaRPr lang="en-SG" sz="1600" b="1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2729" y="3006921"/>
            <a:ext cx="1299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 smtClean="0">
                <a:solidFill>
                  <a:srgbClr val="0070C0"/>
                </a:solidFill>
              </a:rPr>
              <a:t>Session type</a:t>
            </a:r>
            <a:endParaRPr lang="en-SG" sz="1200" b="1" dirty="0">
              <a:solidFill>
                <a:srgbClr val="0070C0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622611" y="3045022"/>
            <a:ext cx="4397189" cy="238898"/>
            <a:chOff x="-497062" y="685800"/>
            <a:chExt cx="3926062" cy="238898"/>
          </a:xfrm>
        </p:grpSpPr>
        <p:sp>
          <p:nvSpPr>
            <p:cNvPr id="9" name="Rectangle 8"/>
            <p:cNvSpPr/>
            <p:nvPr/>
          </p:nvSpPr>
          <p:spPr>
            <a:xfrm>
              <a:off x="-497062" y="685800"/>
              <a:ext cx="3926062" cy="2388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100" dirty="0" smtClean="0">
                  <a:solidFill>
                    <a:srgbClr val="0070C0"/>
                  </a:solidFill>
                  <a:latin typeface="Consolas" pitchFamily="49" charset="0"/>
                  <a:cs typeface="Consolas" pitchFamily="49" charset="0"/>
                </a:rPr>
                <a:t>Standard team-project peer evaluation + peer feedback</a:t>
              </a:r>
              <a:endParaRPr lang="en-SG" sz="1100" dirty="0">
                <a:solidFill>
                  <a:srgbClr val="0070C0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10" name="Isosceles Triangle 9"/>
            <p:cNvSpPr/>
            <p:nvPr/>
          </p:nvSpPr>
          <p:spPr>
            <a:xfrm rot="10800000">
              <a:off x="3241675" y="725388"/>
              <a:ext cx="152400" cy="152400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 sz="1400">
                <a:solidFill>
                  <a:srgbClr val="0070C0"/>
                </a:solidFill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622612" y="3276600"/>
            <a:ext cx="4397188" cy="55955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accent1"/>
            </a:solidFill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100" dirty="0" smtClean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Feedback session with my own questions</a:t>
            </a:r>
          </a:p>
          <a:p>
            <a:r>
              <a:rPr lang="en-US" sz="1100" dirty="0" smtClean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Record my own notes about students</a:t>
            </a:r>
          </a:p>
          <a:p>
            <a:r>
              <a:rPr lang="en-US" sz="1100" dirty="0" smtClean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* Copy of an existing session </a:t>
            </a:r>
            <a:endParaRPr lang="en-SG" sz="1100" dirty="0">
              <a:solidFill>
                <a:srgbClr val="0070C0"/>
              </a:solidFill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871"/>
          <a:stretch/>
        </p:blipFill>
        <p:spPr bwMode="auto">
          <a:xfrm>
            <a:off x="282388" y="4021324"/>
            <a:ext cx="6324600" cy="291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Flowchart: Connector 5"/>
          <p:cNvSpPr/>
          <p:nvPr/>
        </p:nvSpPr>
        <p:spPr>
          <a:xfrm>
            <a:off x="6132610" y="3047859"/>
            <a:ext cx="191990" cy="19199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?</a:t>
            </a:r>
            <a:endParaRPr lang="en-SG" sz="1200" b="1" dirty="0"/>
          </a:p>
        </p:txBody>
      </p:sp>
      <p:sp>
        <p:nvSpPr>
          <p:cNvPr id="4" name="Rounded Rectangle 3"/>
          <p:cNvSpPr/>
          <p:nvPr/>
        </p:nvSpPr>
        <p:spPr>
          <a:xfrm>
            <a:off x="2362200" y="5955254"/>
            <a:ext cx="685800" cy="152400"/>
          </a:xfrm>
          <a:prstGeom prst="roundRect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/>
              <a:t>Preview</a:t>
            </a:r>
            <a:endParaRPr lang="en-SG" sz="800" dirty="0"/>
          </a:p>
        </p:txBody>
      </p:sp>
    </p:spTree>
    <p:extLst>
      <p:ext uri="{BB962C8B-B14F-4D97-AF65-F5344CB8AC3E}">
        <p14:creationId xmlns:p14="http://schemas.microsoft.com/office/powerpoint/2010/main" val="1183085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ounded Rectangle 70"/>
          <p:cNvSpPr/>
          <p:nvPr/>
        </p:nvSpPr>
        <p:spPr>
          <a:xfrm>
            <a:off x="217768" y="4208788"/>
            <a:ext cx="6248400" cy="4782812"/>
          </a:xfrm>
          <a:prstGeom prst="roundRect">
            <a:avLst>
              <a:gd name="adj" fmla="val 176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45" name="Rounded Rectangle 44"/>
          <p:cNvSpPr/>
          <p:nvPr/>
        </p:nvSpPr>
        <p:spPr>
          <a:xfrm>
            <a:off x="224118" y="3276600"/>
            <a:ext cx="6248400" cy="838200"/>
          </a:xfrm>
          <a:prstGeom prst="roundRect">
            <a:avLst>
              <a:gd name="adj" fmla="val 8646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9" name="TextBox 28"/>
          <p:cNvSpPr txBox="1"/>
          <p:nvPr/>
        </p:nvSpPr>
        <p:spPr>
          <a:xfrm>
            <a:off x="228600" y="4208790"/>
            <a:ext cx="1219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/>
              <a:t>Question 1</a:t>
            </a:r>
            <a:endParaRPr lang="en-SG" sz="1400" b="1" dirty="0"/>
          </a:p>
        </p:txBody>
      </p:sp>
      <p:sp>
        <p:nvSpPr>
          <p:cNvPr id="30" name="Rectangle 29"/>
          <p:cNvSpPr/>
          <p:nvPr/>
        </p:nvSpPr>
        <p:spPr>
          <a:xfrm>
            <a:off x="531159" y="4513590"/>
            <a:ext cx="5835007" cy="4572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What is the best selling point?</a:t>
            </a:r>
            <a:endParaRPr lang="en-SG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24118" y="3276600"/>
            <a:ext cx="121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Results visible from</a:t>
            </a:r>
            <a:endParaRPr lang="en-SG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1524000" y="3352800"/>
            <a:ext cx="2133600" cy="231577"/>
            <a:chOff x="1524000" y="685800"/>
            <a:chExt cx="1905000" cy="231577"/>
          </a:xfrm>
        </p:grpSpPr>
        <p:sp>
          <p:nvSpPr>
            <p:cNvPr id="35" name="Rectangle 34"/>
            <p:cNvSpPr/>
            <p:nvPr/>
          </p:nvSpPr>
          <p:spPr>
            <a:xfrm>
              <a:off x="1524000" y="685800"/>
              <a:ext cx="1905000" cy="2315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bg1">
                  <a:lumMod val="50000"/>
                </a:schemeClr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 smtClean="0">
                  <a:solidFill>
                    <a:schemeClr val="tx1"/>
                  </a:solidFill>
                  <a:latin typeface="Consolas" pitchFamily="49" charset="0"/>
                  <a:cs typeface="Consolas" pitchFamily="49" charset="0"/>
                </a:rPr>
                <a:t>----</a:t>
              </a:r>
              <a:endParaRPr lang="en-SG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36" name="Isosceles Triangle 35"/>
            <p:cNvSpPr/>
            <p:nvPr/>
          </p:nvSpPr>
          <p:spPr>
            <a:xfrm rot="10800000">
              <a:off x="3241675" y="725388"/>
              <a:ext cx="152400" cy="152400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/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4114800" y="3276600"/>
            <a:ext cx="2357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I’ll make it visible later</a:t>
            </a:r>
            <a:br>
              <a:rPr lang="en-US" sz="1400" dirty="0" smtClean="0"/>
            </a:br>
            <a:endParaRPr lang="en-SG" sz="1400" dirty="0"/>
          </a:p>
        </p:txBody>
      </p:sp>
      <p:grpSp>
        <p:nvGrpSpPr>
          <p:cNvPr id="40" name="Group 39"/>
          <p:cNvGrpSpPr/>
          <p:nvPr/>
        </p:nvGrpSpPr>
        <p:grpSpPr>
          <a:xfrm>
            <a:off x="679405" y="7586482"/>
            <a:ext cx="244475" cy="231577"/>
            <a:chOff x="7543800" y="4495800"/>
            <a:chExt cx="244475" cy="231577"/>
          </a:xfrm>
        </p:grpSpPr>
        <p:sp>
          <p:nvSpPr>
            <p:cNvPr id="38" name="Rectangle 37"/>
            <p:cNvSpPr/>
            <p:nvPr/>
          </p:nvSpPr>
          <p:spPr>
            <a:xfrm>
              <a:off x="7543800" y="4495800"/>
              <a:ext cx="228600" cy="2315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39" name="Freeform 38"/>
            <p:cNvSpPr/>
            <p:nvPr/>
          </p:nvSpPr>
          <p:spPr>
            <a:xfrm>
              <a:off x="7578725" y="4537076"/>
              <a:ext cx="209550" cy="149225"/>
            </a:xfrm>
            <a:custGeom>
              <a:avLst/>
              <a:gdLst>
                <a:gd name="connsiteX0" fmla="*/ 0 w 209550"/>
                <a:gd name="connsiteY0" fmla="*/ 79375 h 149225"/>
                <a:gd name="connsiteX1" fmla="*/ 44450 w 209550"/>
                <a:gd name="connsiteY1" fmla="*/ 149225 h 149225"/>
                <a:gd name="connsiteX2" fmla="*/ 209550 w 209550"/>
                <a:gd name="connsiteY2" fmla="*/ 0 h 14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9550" h="149225">
                  <a:moveTo>
                    <a:pt x="0" y="79375"/>
                  </a:moveTo>
                  <a:lnTo>
                    <a:pt x="44450" y="149225"/>
                  </a:lnTo>
                  <a:lnTo>
                    <a:pt x="209550" y="0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sp>
        <p:nvSpPr>
          <p:cNvPr id="42" name="Flowchart: Connector 41"/>
          <p:cNvSpPr/>
          <p:nvPr/>
        </p:nvSpPr>
        <p:spPr>
          <a:xfrm>
            <a:off x="457200" y="3352800"/>
            <a:ext cx="147918" cy="147918"/>
          </a:xfrm>
          <a:prstGeom prst="flowChartConnector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SG" sz="140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3966882" y="3352800"/>
            <a:ext cx="147918" cy="147918"/>
            <a:chOff x="3966882" y="2858988"/>
            <a:chExt cx="147918" cy="147918"/>
          </a:xfrm>
        </p:grpSpPr>
        <p:sp>
          <p:nvSpPr>
            <p:cNvPr id="41" name="Flowchart: Connector 40"/>
            <p:cNvSpPr/>
            <p:nvPr/>
          </p:nvSpPr>
          <p:spPr>
            <a:xfrm>
              <a:off x="3966882" y="2858988"/>
              <a:ext cx="147918" cy="147918"/>
            </a:xfrm>
            <a:prstGeom prst="flowChartConnector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 sz="140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43" name="Flowchart: Connector 42"/>
            <p:cNvSpPr>
              <a:spLocks noChangeAspect="1"/>
            </p:cNvSpPr>
            <p:nvPr/>
          </p:nvSpPr>
          <p:spPr>
            <a:xfrm>
              <a:off x="3986841" y="2878947"/>
              <a:ext cx="108000" cy="108000"/>
            </a:xfrm>
            <a:prstGeom prst="flowChartConnector">
              <a:avLst/>
            </a:prstGeom>
            <a:ln/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 sz="140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381000" y="7124700"/>
            <a:ext cx="160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/>
              <a:t>Answer visible to</a:t>
            </a:r>
            <a:endParaRPr lang="en-SG" sz="1400" b="1" dirty="0"/>
          </a:p>
        </p:txBody>
      </p:sp>
      <p:sp>
        <p:nvSpPr>
          <p:cNvPr id="47" name="Flowchart: Connector 46"/>
          <p:cNvSpPr/>
          <p:nvPr/>
        </p:nvSpPr>
        <p:spPr>
          <a:xfrm>
            <a:off x="3969123" y="3585097"/>
            <a:ext cx="147918" cy="147918"/>
          </a:xfrm>
          <a:prstGeom prst="flowChartConnector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SG" sz="140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4114800" y="3505200"/>
            <a:ext cx="23622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prstClr val="black"/>
                </a:solidFill>
              </a:rPr>
              <a:t>I don’t plan to publish results</a:t>
            </a:r>
            <a:endParaRPr lang="en-SG" dirty="0"/>
          </a:p>
        </p:txBody>
      </p:sp>
      <p:sp>
        <p:nvSpPr>
          <p:cNvPr id="49" name="Rectangle 48"/>
          <p:cNvSpPr/>
          <p:nvPr/>
        </p:nvSpPr>
        <p:spPr>
          <a:xfrm>
            <a:off x="923880" y="7510282"/>
            <a:ext cx="11251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</a:rPr>
              <a:t>receiver(s)</a:t>
            </a:r>
            <a:endParaRPr lang="en-SG" dirty="0"/>
          </a:p>
        </p:txBody>
      </p:sp>
      <p:grpSp>
        <p:nvGrpSpPr>
          <p:cNvPr id="50" name="Group 49"/>
          <p:cNvGrpSpPr/>
          <p:nvPr/>
        </p:nvGrpSpPr>
        <p:grpSpPr>
          <a:xfrm>
            <a:off x="675467" y="7856258"/>
            <a:ext cx="244475" cy="231577"/>
            <a:chOff x="7543800" y="4495800"/>
            <a:chExt cx="244475" cy="231577"/>
          </a:xfrm>
        </p:grpSpPr>
        <p:sp>
          <p:nvSpPr>
            <p:cNvPr id="51" name="Rectangle 50"/>
            <p:cNvSpPr/>
            <p:nvPr/>
          </p:nvSpPr>
          <p:spPr>
            <a:xfrm>
              <a:off x="7543800" y="4495800"/>
              <a:ext cx="228600" cy="2315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52" name="Freeform 51"/>
            <p:cNvSpPr/>
            <p:nvPr/>
          </p:nvSpPr>
          <p:spPr>
            <a:xfrm>
              <a:off x="7578725" y="4537076"/>
              <a:ext cx="209550" cy="149225"/>
            </a:xfrm>
            <a:custGeom>
              <a:avLst/>
              <a:gdLst>
                <a:gd name="connsiteX0" fmla="*/ 0 w 209550"/>
                <a:gd name="connsiteY0" fmla="*/ 79375 h 149225"/>
                <a:gd name="connsiteX1" fmla="*/ 44450 w 209550"/>
                <a:gd name="connsiteY1" fmla="*/ 149225 h 149225"/>
                <a:gd name="connsiteX2" fmla="*/ 209550 w 209550"/>
                <a:gd name="connsiteY2" fmla="*/ 0 h 14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9550" h="149225">
                  <a:moveTo>
                    <a:pt x="0" y="79375"/>
                  </a:moveTo>
                  <a:lnTo>
                    <a:pt x="44450" y="149225"/>
                  </a:lnTo>
                  <a:lnTo>
                    <a:pt x="209550" y="0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sp>
        <p:nvSpPr>
          <p:cNvPr id="53" name="Rectangle 52"/>
          <p:cNvSpPr/>
          <p:nvPr/>
        </p:nvSpPr>
        <p:spPr>
          <a:xfrm>
            <a:off x="919941" y="7780058"/>
            <a:ext cx="22042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</a:rPr>
              <a:t>Giver’s team members</a:t>
            </a:r>
            <a:endParaRPr lang="en-SG" dirty="0"/>
          </a:p>
        </p:txBody>
      </p:sp>
      <p:grpSp>
        <p:nvGrpSpPr>
          <p:cNvPr id="54" name="Group 53"/>
          <p:cNvGrpSpPr/>
          <p:nvPr/>
        </p:nvGrpSpPr>
        <p:grpSpPr>
          <a:xfrm>
            <a:off x="662803" y="8656557"/>
            <a:ext cx="244475" cy="231577"/>
            <a:chOff x="7543800" y="4495800"/>
            <a:chExt cx="244475" cy="231577"/>
          </a:xfrm>
        </p:grpSpPr>
        <p:sp>
          <p:nvSpPr>
            <p:cNvPr id="55" name="Rectangle 54"/>
            <p:cNvSpPr/>
            <p:nvPr/>
          </p:nvSpPr>
          <p:spPr>
            <a:xfrm>
              <a:off x="7543800" y="4495800"/>
              <a:ext cx="228600" cy="2315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56" name="Freeform 55"/>
            <p:cNvSpPr/>
            <p:nvPr/>
          </p:nvSpPr>
          <p:spPr>
            <a:xfrm>
              <a:off x="7578725" y="4537076"/>
              <a:ext cx="209550" cy="149225"/>
            </a:xfrm>
            <a:custGeom>
              <a:avLst/>
              <a:gdLst>
                <a:gd name="connsiteX0" fmla="*/ 0 w 209550"/>
                <a:gd name="connsiteY0" fmla="*/ 79375 h 149225"/>
                <a:gd name="connsiteX1" fmla="*/ 44450 w 209550"/>
                <a:gd name="connsiteY1" fmla="*/ 149225 h 149225"/>
                <a:gd name="connsiteX2" fmla="*/ 209550 w 209550"/>
                <a:gd name="connsiteY2" fmla="*/ 0 h 14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9550" h="149225">
                  <a:moveTo>
                    <a:pt x="0" y="79375"/>
                  </a:moveTo>
                  <a:lnTo>
                    <a:pt x="44450" y="149225"/>
                  </a:lnTo>
                  <a:lnTo>
                    <a:pt x="209550" y="0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sp>
        <p:nvSpPr>
          <p:cNvPr id="57" name="Rectangle 56"/>
          <p:cNvSpPr/>
          <p:nvPr/>
        </p:nvSpPr>
        <p:spPr>
          <a:xfrm>
            <a:off x="907277" y="8605658"/>
            <a:ext cx="20619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</a:rPr>
              <a:t>Instructors</a:t>
            </a:r>
            <a:endParaRPr lang="en-SG" dirty="0"/>
          </a:p>
        </p:txBody>
      </p:sp>
      <p:grpSp>
        <p:nvGrpSpPr>
          <p:cNvPr id="58" name="Group 57"/>
          <p:cNvGrpSpPr/>
          <p:nvPr/>
        </p:nvGrpSpPr>
        <p:grpSpPr>
          <a:xfrm>
            <a:off x="663530" y="8391757"/>
            <a:ext cx="244475" cy="231577"/>
            <a:chOff x="7543800" y="4495800"/>
            <a:chExt cx="244475" cy="231577"/>
          </a:xfrm>
        </p:grpSpPr>
        <p:sp>
          <p:nvSpPr>
            <p:cNvPr id="59" name="Rectangle 58"/>
            <p:cNvSpPr/>
            <p:nvPr/>
          </p:nvSpPr>
          <p:spPr>
            <a:xfrm>
              <a:off x="7543800" y="4495800"/>
              <a:ext cx="228600" cy="2315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60" name="Freeform 59"/>
            <p:cNvSpPr/>
            <p:nvPr/>
          </p:nvSpPr>
          <p:spPr>
            <a:xfrm>
              <a:off x="7578725" y="4537076"/>
              <a:ext cx="209550" cy="149225"/>
            </a:xfrm>
            <a:custGeom>
              <a:avLst/>
              <a:gdLst>
                <a:gd name="connsiteX0" fmla="*/ 0 w 209550"/>
                <a:gd name="connsiteY0" fmla="*/ 79375 h 149225"/>
                <a:gd name="connsiteX1" fmla="*/ 44450 w 209550"/>
                <a:gd name="connsiteY1" fmla="*/ 149225 h 149225"/>
                <a:gd name="connsiteX2" fmla="*/ 209550 w 209550"/>
                <a:gd name="connsiteY2" fmla="*/ 0 h 14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9550" h="149225">
                  <a:moveTo>
                    <a:pt x="0" y="79375"/>
                  </a:moveTo>
                  <a:lnTo>
                    <a:pt x="44450" y="149225"/>
                  </a:lnTo>
                  <a:lnTo>
                    <a:pt x="209550" y="0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sp>
        <p:nvSpPr>
          <p:cNvPr id="61" name="Rectangle 60"/>
          <p:cNvSpPr/>
          <p:nvPr/>
        </p:nvSpPr>
        <p:spPr>
          <a:xfrm>
            <a:off x="908004" y="8379023"/>
            <a:ext cx="162719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</a:rPr>
              <a:t>Other course mates</a:t>
            </a:r>
            <a:endParaRPr lang="en-SG" dirty="0"/>
          </a:p>
        </p:txBody>
      </p:sp>
      <p:sp>
        <p:nvSpPr>
          <p:cNvPr id="66" name="Rectangle 65"/>
          <p:cNvSpPr/>
          <p:nvPr/>
        </p:nvSpPr>
        <p:spPr>
          <a:xfrm>
            <a:off x="3341968" y="7154450"/>
            <a:ext cx="168332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</a:rPr>
              <a:t>Show giver name</a:t>
            </a:r>
            <a:endParaRPr lang="en-SG" dirty="0"/>
          </a:p>
        </p:txBody>
      </p:sp>
      <p:sp>
        <p:nvSpPr>
          <p:cNvPr id="70" name="Rectangle 69"/>
          <p:cNvSpPr/>
          <p:nvPr/>
        </p:nvSpPr>
        <p:spPr>
          <a:xfrm>
            <a:off x="4800600" y="7160899"/>
            <a:ext cx="187531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</a:rPr>
              <a:t>Show receiver name</a:t>
            </a:r>
            <a:endParaRPr lang="en-SG" dirty="0"/>
          </a:p>
        </p:txBody>
      </p:sp>
      <p:cxnSp>
        <p:nvCxnSpPr>
          <p:cNvPr id="76" name="Straight Connector 75"/>
          <p:cNvCxnSpPr/>
          <p:nvPr/>
        </p:nvCxnSpPr>
        <p:spPr>
          <a:xfrm>
            <a:off x="121758" y="7124700"/>
            <a:ext cx="64008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Group 76"/>
          <p:cNvGrpSpPr/>
          <p:nvPr/>
        </p:nvGrpSpPr>
        <p:grpSpPr>
          <a:xfrm>
            <a:off x="4022438" y="7613748"/>
            <a:ext cx="244475" cy="231577"/>
            <a:chOff x="7543800" y="4495800"/>
            <a:chExt cx="244475" cy="231577"/>
          </a:xfrm>
        </p:grpSpPr>
        <p:sp>
          <p:nvSpPr>
            <p:cNvPr id="78" name="Rectangle 77"/>
            <p:cNvSpPr/>
            <p:nvPr/>
          </p:nvSpPr>
          <p:spPr>
            <a:xfrm>
              <a:off x="7543800" y="4495800"/>
              <a:ext cx="228600" cy="2315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79" name="Freeform 78"/>
            <p:cNvSpPr/>
            <p:nvPr/>
          </p:nvSpPr>
          <p:spPr>
            <a:xfrm>
              <a:off x="7578725" y="4537076"/>
              <a:ext cx="209550" cy="149225"/>
            </a:xfrm>
            <a:custGeom>
              <a:avLst/>
              <a:gdLst>
                <a:gd name="connsiteX0" fmla="*/ 0 w 209550"/>
                <a:gd name="connsiteY0" fmla="*/ 79375 h 149225"/>
                <a:gd name="connsiteX1" fmla="*/ 44450 w 209550"/>
                <a:gd name="connsiteY1" fmla="*/ 149225 h 149225"/>
                <a:gd name="connsiteX2" fmla="*/ 209550 w 209550"/>
                <a:gd name="connsiteY2" fmla="*/ 0 h 14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9550" h="149225">
                  <a:moveTo>
                    <a:pt x="0" y="79375"/>
                  </a:moveTo>
                  <a:lnTo>
                    <a:pt x="44450" y="149225"/>
                  </a:lnTo>
                  <a:lnTo>
                    <a:pt x="209550" y="0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4018500" y="7883524"/>
            <a:ext cx="244475" cy="231577"/>
            <a:chOff x="7543800" y="4495800"/>
            <a:chExt cx="244475" cy="231577"/>
          </a:xfrm>
        </p:grpSpPr>
        <p:sp>
          <p:nvSpPr>
            <p:cNvPr id="81" name="Rectangle 80"/>
            <p:cNvSpPr/>
            <p:nvPr/>
          </p:nvSpPr>
          <p:spPr>
            <a:xfrm>
              <a:off x="7543800" y="4495800"/>
              <a:ext cx="228600" cy="2315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82" name="Freeform 81"/>
            <p:cNvSpPr/>
            <p:nvPr/>
          </p:nvSpPr>
          <p:spPr>
            <a:xfrm>
              <a:off x="7578725" y="4537076"/>
              <a:ext cx="209550" cy="149225"/>
            </a:xfrm>
            <a:custGeom>
              <a:avLst/>
              <a:gdLst>
                <a:gd name="connsiteX0" fmla="*/ 0 w 209550"/>
                <a:gd name="connsiteY0" fmla="*/ 79375 h 149225"/>
                <a:gd name="connsiteX1" fmla="*/ 44450 w 209550"/>
                <a:gd name="connsiteY1" fmla="*/ 149225 h 149225"/>
                <a:gd name="connsiteX2" fmla="*/ 209550 w 209550"/>
                <a:gd name="connsiteY2" fmla="*/ 0 h 14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9550" h="149225">
                  <a:moveTo>
                    <a:pt x="0" y="79375"/>
                  </a:moveTo>
                  <a:lnTo>
                    <a:pt x="44450" y="149225"/>
                  </a:lnTo>
                  <a:lnTo>
                    <a:pt x="209550" y="0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4005836" y="8683823"/>
            <a:ext cx="244475" cy="231577"/>
            <a:chOff x="7543800" y="4495800"/>
            <a:chExt cx="244475" cy="231577"/>
          </a:xfrm>
        </p:grpSpPr>
        <p:sp>
          <p:nvSpPr>
            <p:cNvPr id="84" name="Rectangle 83"/>
            <p:cNvSpPr/>
            <p:nvPr/>
          </p:nvSpPr>
          <p:spPr>
            <a:xfrm>
              <a:off x="7543800" y="4495800"/>
              <a:ext cx="228600" cy="2315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85" name="Freeform 84"/>
            <p:cNvSpPr/>
            <p:nvPr/>
          </p:nvSpPr>
          <p:spPr>
            <a:xfrm>
              <a:off x="7578725" y="4537076"/>
              <a:ext cx="209550" cy="149225"/>
            </a:xfrm>
            <a:custGeom>
              <a:avLst/>
              <a:gdLst>
                <a:gd name="connsiteX0" fmla="*/ 0 w 209550"/>
                <a:gd name="connsiteY0" fmla="*/ 79375 h 149225"/>
                <a:gd name="connsiteX1" fmla="*/ 44450 w 209550"/>
                <a:gd name="connsiteY1" fmla="*/ 149225 h 149225"/>
                <a:gd name="connsiteX2" fmla="*/ 209550 w 209550"/>
                <a:gd name="connsiteY2" fmla="*/ 0 h 14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9550" h="149225">
                  <a:moveTo>
                    <a:pt x="0" y="79375"/>
                  </a:moveTo>
                  <a:lnTo>
                    <a:pt x="44450" y="149225"/>
                  </a:lnTo>
                  <a:lnTo>
                    <a:pt x="209550" y="0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4006563" y="8419023"/>
            <a:ext cx="244475" cy="231577"/>
            <a:chOff x="7543800" y="4495800"/>
            <a:chExt cx="244475" cy="231577"/>
          </a:xfrm>
        </p:grpSpPr>
        <p:sp>
          <p:nvSpPr>
            <p:cNvPr id="87" name="Rectangle 86"/>
            <p:cNvSpPr/>
            <p:nvPr/>
          </p:nvSpPr>
          <p:spPr>
            <a:xfrm>
              <a:off x="7543800" y="4495800"/>
              <a:ext cx="228600" cy="2315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88" name="Freeform 87"/>
            <p:cNvSpPr/>
            <p:nvPr/>
          </p:nvSpPr>
          <p:spPr>
            <a:xfrm>
              <a:off x="7578725" y="4537076"/>
              <a:ext cx="209550" cy="149225"/>
            </a:xfrm>
            <a:custGeom>
              <a:avLst/>
              <a:gdLst>
                <a:gd name="connsiteX0" fmla="*/ 0 w 209550"/>
                <a:gd name="connsiteY0" fmla="*/ 79375 h 149225"/>
                <a:gd name="connsiteX1" fmla="*/ 44450 w 209550"/>
                <a:gd name="connsiteY1" fmla="*/ 149225 h 149225"/>
                <a:gd name="connsiteX2" fmla="*/ 209550 w 209550"/>
                <a:gd name="connsiteY2" fmla="*/ 0 h 14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9550" h="149225">
                  <a:moveTo>
                    <a:pt x="0" y="79375"/>
                  </a:moveTo>
                  <a:lnTo>
                    <a:pt x="44450" y="149225"/>
                  </a:lnTo>
                  <a:lnTo>
                    <a:pt x="209550" y="0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5575315" y="7613648"/>
            <a:ext cx="244475" cy="231577"/>
            <a:chOff x="7543800" y="4495800"/>
            <a:chExt cx="244475" cy="231577"/>
          </a:xfrm>
        </p:grpSpPr>
        <p:sp>
          <p:nvSpPr>
            <p:cNvPr id="90" name="Rectangle 89"/>
            <p:cNvSpPr/>
            <p:nvPr/>
          </p:nvSpPr>
          <p:spPr>
            <a:xfrm>
              <a:off x="7543800" y="4495800"/>
              <a:ext cx="228600" cy="2315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bg1">
                  <a:lumMod val="50000"/>
                </a:schemeClr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91" name="Freeform 90"/>
            <p:cNvSpPr/>
            <p:nvPr/>
          </p:nvSpPr>
          <p:spPr>
            <a:xfrm>
              <a:off x="7578725" y="4537076"/>
              <a:ext cx="209550" cy="149225"/>
            </a:xfrm>
            <a:custGeom>
              <a:avLst/>
              <a:gdLst>
                <a:gd name="connsiteX0" fmla="*/ 0 w 209550"/>
                <a:gd name="connsiteY0" fmla="*/ 79375 h 149225"/>
                <a:gd name="connsiteX1" fmla="*/ 44450 w 209550"/>
                <a:gd name="connsiteY1" fmla="*/ 149225 h 149225"/>
                <a:gd name="connsiteX2" fmla="*/ 209550 w 209550"/>
                <a:gd name="connsiteY2" fmla="*/ 0 h 14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9550" h="149225">
                  <a:moveTo>
                    <a:pt x="0" y="79375"/>
                  </a:moveTo>
                  <a:lnTo>
                    <a:pt x="44450" y="149225"/>
                  </a:lnTo>
                  <a:lnTo>
                    <a:pt x="209550" y="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5571377" y="7883424"/>
            <a:ext cx="244475" cy="231577"/>
            <a:chOff x="7543800" y="4495800"/>
            <a:chExt cx="244475" cy="231577"/>
          </a:xfrm>
        </p:grpSpPr>
        <p:sp>
          <p:nvSpPr>
            <p:cNvPr id="93" name="Rectangle 92"/>
            <p:cNvSpPr/>
            <p:nvPr/>
          </p:nvSpPr>
          <p:spPr>
            <a:xfrm>
              <a:off x="7543800" y="4495800"/>
              <a:ext cx="228600" cy="2315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94" name="Freeform 93"/>
            <p:cNvSpPr/>
            <p:nvPr/>
          </p:nvSpPr>
          <p:spPr>
            <a:xfrm>
              <a:off x="7578725" y="4537076"/>
              <a:ext cx="209550" cy="149225"/>
            </a:xfrm>
            <a:custGeom>
              <a:avLst/>
              <a:gdLst>
                <a:gd name="connsiteX0" fmla="*/ 0 w 209550"/>
                <a:gd name="connsiteY0" fmla="*/ 79375 h 149225"/>
                <a:gd name="connsiteX1" fmla="*/ 44450 w 209550"/>
                <a:gd name="connsiteY1" fmla="*/ 149225 h 149225"/>
                <a:gd name="connsiteX2" fmla="*/ 209550 w 209550"/>
                <a:gd name="connsiteY2" fmla="*/ 0 h 14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9550" h="149225">
                  <a:moveTo>
                    <a:pt x="0" y="79375"/>
                  </a:moveTo>
                  <a:lnTo>
                    <a:pt x="44450" y="149225"/>
                  </a:lnTo>
                  <a:lnTo>
                    <a:pt x="209550" y="0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5558713" y="8683723"/>
            <a:ext cx="244475" cy="231577"/>
            <a:chOff x="7543800" y="4495800"/>
            <a:chExt cx="244475" cy="231577"/>
          </a:xfrm>
        </p:grpSpPr>
        <p:sp>
          <p:nvSpPr>
            <p:cNvPr id="96" name="Rectangle 95"/>
            <p:cNvSpPr/>
            <p:nvPr/>
          </p:nvSpPr>
          <p:spPr>
            <a:xfrm>
              <a:off x="7543800" y="4495800"/>
              <a:ext cx="228600" cy="2315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97" name="Freeform 96"/>
            <p:cNvSpPr/>
            <p:nvPr/>
          </p:nvSpPr>
          <p:spPr>
            <a:xfrm>
              <a:off x="7578725" y="4537076"/>
              <a:ext cx="209550" cy="149225"/>
            </a:xfrm>
            <a:custGeom>
              <a:avLst/>
              <a:gdLst>
                <a:gd name="connsiteX0" fmla="*/ 0 w 209550"/>
                <a:gd name="connsiteY0" fmla="*/ 79375 h 149225"/>
                <a:gd name="connsiteX1" fmla="*/ 44450 w 209550"/>
                <a:gd name="connsiteY1" fmla="*/ 149225 h 149225"/>
                <a:gd name="connsiteX2" fmla="*/ 209550 w 209550"/>
                <a:gd name="connsiteY2" fmla="*/ 0 h 14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9550" h="149225">
                  <a:moveTo>
                    <a:pt x="0" y="79375"/>
                  </a:moveTo>
                  <a:lnTo>
                    <a:pt x="44450" y="149225"/>
                  </a:lnTo>
                  <a:lnTo>
                    <a:pt x="209550" y="0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5559440" y="8418923"/>
            <a:ext cx="244475" cy="231577"/>
            <a:chOff x="7543800" y="4495800"/>
            <a:chExt cx="244475" cy="231577"/>
          </a:xfrm>
        </p:grpSpPr>
        <p:sp>
          <p:nvSpPr>
            <p:cNvPr id="99" name="Rectangle 98"/>
            <p:cNvSpPr/>
            <p:nvPr/>
          </p:nvSpPr>
          <p:spPr>
            <a:xfrm>
              <a:off x="7543800" y="4495800"/>
              <a:ext cx="228600" cy="2315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578725" y="4537076"/>
              <a:ext cx="209550" cy="149225"/>
            </a:xfrm>
            <a:custGeom>
              <a:avLst/>
              <a:gdLst>
                <a:gd name="connsiteX0" fmla="*/ 0 w 209550"/>
                <a:gd name="connsiteY0" fmla="*/ 79375 h 149225"/>
                <a:gd name="connsiteX1" fmla="*/ 44450 w 209550"/>
                <a:gd name="connsiteY1" fmla="*/ 149225 h 149225"/>
                <a:gd name="connsiteX2" fmla="*/ 209550 w 209550"/>
                <a:gd name="connsiteY2" fmla="*/ 0 h 14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9550" h="149225">
                  <a:moveTo>
                    <a:pt x="0" y="79375"/>
                  </a:moveTo>
                  <a:lnTo>
                    <a:pt x="44450" y="149225"/>
                  </a:lnTo>
                  <a:lnTo>
                    <a:pt x="209550" y="0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cxnSp>
        <p:nvCxnSpPr>
          <p:cNvPr id="102" name="Straight Connector 101"/>
          <p:cNvCxnSpPr/>
          <p:nvPr/>
        </p:nvCxnSpPr>
        <p:spPr>
          <a:xfrm>
            <a:off x="4876800" y="7124700"/>
            <a:ext cx="0" cy="1631949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>
            <a:off x="121758" y="7481377"/>
            <a:ext cx="64008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/>
          <p:cNvCxnSpPr/>
          <p:nvPr/>
        </p:nvCxnSpPr>
        <p:spPr>
          <a:xfrm>
            <a:off x="3305175" y="7124700"/>
            <a:ext cx="0" cy="1631949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Rounded Rectangle 106"/>
          <p:cNvSpPr/>
          <p:nvPr/>
        </p:nvSpPr>
        <p:spPr>
          <a:xfrm>
            <a:off x="5105400" y="9296400"/>
            <a:ext cx="1600200" cy="2286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u="sng" dirty="0" smtClean="0">
                <a:solidFill>
                  <a:schemeClr val="tx1"/>
                </a:solidFill>
              </a:rPr>
              <a:t>[+]add question</a:t>
            </a:r>
            <a:endParaRPr lang="en-SG" sz="1400" u="sng" dirty="0">
              <a:solidFill>
                <a:schemeClr val="tx1"/>
              </a:solidFill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224118" y="2209800"/>
            <a:ext cx="6248400" cy="980524"/>
          </a:xfrm>
          <a:prstGeom prst="roundRect">
            <a:avLst>
              <a:gd name="adj" fmla="val 8646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31" name="Rounded Rectangle 30"/>
          <p:cNvSpPr/>
          <p:nvPr/>
        </p:nvSpPr>
        <p:spPr>
          <a:xfrm>
            <a:off x="228600" y="609600"/>
            <a:ext cx="6248400" cy="685800"/>
          </a:xfrm>
          <a:prstGeom prst="roundRect">
            <a:avLst>
              <a:gd name="adj" fmla="val 8646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4" name="TextBox 3"/>
          <p:cNvSpPr txBox="1"/>
          <p:nvPr/>
        </p:nvSpPr>
        <p:spPr>
          <a:xfrm>
            <a:off x="605118" y="609600"/>
            <a:ext cx="838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/>
              <a:t>course</a:t>
            </a:r>
            <a:endParaRPr lang="en-SG" sz="1400" b="1" dirty="0"/>
          </a:p>
        </p:txBody>
      </p:sp>
      <p:grpSp>
        <p:nvGrpSpPr>
          <p:cNvPr id="7" name="Group 6"/>
          <p:cNvGrpSpPr/>
          <p:nvPr/>
        </p:nvGrpSpPr>
        <p:grpSpPr>
          <a:xfrm>
            <a:off x="1524000" y="685800"/>
            <a:ext cx="1905000" cy="231577"/>
            <a:chOff x="1524000" y="685800"/>
            <a:chExt cx="1905000" cy="231577"/>
          </a:xfrm>
        </p:grpSpPr>
        <p:sp>
          <p:nvSpPr>
            <p:cNvPr id="5" name="Rectangle 4"/>
            <p:cNvSpPr/>
            <p:nvPr/>
          </p:nvSpPr>
          <p:spPr>
            <a:xfrm>
              <a:off x="1524000" y="685800"/>
              <a:ext cx="1905000" cy="2315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 smtClean="0">
                  <a:solidFill>
                    <a:schemeClr val="tx1"/>
                  </a:solidFill>
                  <a:latin typeface="Consolas" pitchFamily="49" charset="0"/>
                  <a:cs typeface="Consolas" pitchFamily="49" charset="0"/>
                </a:rPr>
                <a:t>Cs2103-jan2013</a:t>
              </a:r>
              <a:endParaRPr lang="en-SG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6" name="Isosceles Triangle 5"/>
            <p:cNvSpPr/>
            <p:nvPr/>
          </p:nvSpPr>
          <p:spPr>
            <a:xfrm rot="10800000">
              <a:off x="3241675" y="725388"/>
              <a:ext cx="152400" cy="152400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219200" y="152400"/>
            <a:ext cx="3429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New Evaluation/Feedback Session</a:t>
            </a:r>
            <a:endParaRPr lang="en-SG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24118" y="950714"/>
            <a:ext cx="1219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/>
              <a:t>Session name</a:t>
            </a:r>
            <a:endParaRPr lang="en-SG" sz="1400" b="1" dirty="0"/>
          </a:p>
        </p:txBody>
      </p:sp>
      <p:sp>
        <p:nvSpPr>
          <p:cNvPr id="11" name="Rectangle 10"/>
          <p:cNvSpPr/>
          <p:nvPr/>
        </p:nvSpPr>
        <p:spPr>
          <a:xfrm>
            <a:off x="1524000" y="1026914"/>
            <a:ext cx="4876800" cy="231577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Feedback for project demo</a:t>
            </a:r>
            <a:endParaRPr lang="en-SG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4118" y="2283024"/>
            <a:ext cx="1219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/>
              <a:t>Open from</a:t>
            </a:r>
            <a:endParaRPr lang="en-SG" sz="1400" b="1" dirty="0"/>
          </a:p>
        </p:txBody>
      </p:sp>
      <p:grpSp>
        <p:nvGrpSpPr>
          <p:cNvPr id="14" name="Group 13"/>
          <p:cNvGrpSpPr/>
          <p:nvPr/>
        </p:nvGrpSpPr>
        <p:grpSpPr>
          <a:xfrm>
            <a:off x="1524000" y="2321124"/>
            <a:ext cx="2133600" cy="231577"/>
            <a:chOff x="1524000" y="685800"/>
            <a:chExt cx="1905000" cy="231577"/>
          </a:xfrm>
        </p:grpSpPr>
        <p:sp>
          <p:nvSpPr>
            <p:cNvPr id="15" name="Rectangle 14"/>
            <p:cNvSpPr/>
            <p:nvPr/>
          </p:nvSpPr>
          <p:spPr>
            <a:xfrm>
              <a:off x="1524000" y="685800"/>
              <a:ext cx="1905000" cy="2315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 smtClean="0">
                  <a:solidFill>
                    <a:schemeClr val="tx1"/>
                  </a:solidFill>
                  <a:latin typeface="Consolas" pitchFamily="49" charset="0"/>
                  <a:cs typeface="Consolas" pitchFamily="49" charset="0"/>
                </a:rPr>
                <a:t>2013-May-01-12.00</a:t>
              </a:r>
              <a:endParaRPr lang="en-SG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16" name="Isosceles Triangle 15"/>
            <p:cNvSpPr/>
            <p:nvPr/>
          </p:nvSpPr>
          <p:spPr>
            <a:xfrm rot="10800000">
              <a:off x="3241675" y="725388"/>
              <a:ext cx="152400" cy="152400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267200" y="2321124"/>
            <a:ext cx="2133600" cy="231577"/>
            <a:chOff x="1524000" y="685800"/>
            <a:chExt cx="1905000" cy="231577"/>
          </a:xfrm>
        </p:grpSpPr>
        <p:sp>
          <p:nvSpPr>
            <p:cNvPr id="18" name="Rectangle 17"/>
            <p:cNvSpPr/>
            <p:nvPr/>
          </p:nvSpPr>
          <p:spPr>
            <a:xfrm>
              <a:off x="1524000" y="685800"/>
              <a:ext cx="1905000" cy="2315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 smtClean="0">
                  <a:solidFill>
                    <a:schemeClr val="tx1"/>
                  </a:solidFill>
                  <a:latin typeface="Consolas" pitchFamily="49" charset="0"/>
                  <a:cs typeface="Consolas" pitchFamily="49" charset="0"/>
                </a:rPr>
                <a:t>2013-May-01-12.00</a:t>
              </a:r>
              <a:endParaRPr lang="en-SG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19" name="Isosceles Triangle 18"/>
            <p:cNvSpPr/>
            <p:nvPr/>
          </p:nvSpPr>
          <p:spPr>
            <a:xfrm rot="10800000">
              <a:off x="3241675" y="725388"/>
              <a:ext cx="152400" cy="152400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3810000" y="2283024"/>
            <a:ext cx="457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/>
              <a:t>to</a:t>
            </a:r>
            <a:endParaRPr lang="en-SG" sz="1400" dirty="0"/>
          </a:p>
        </p:txBody>
      </p:sp>
      <p:sp>
        <p:nvSpPr>
          <p:cNvPr id="21" name="TextBox 20"/>
          <p:cNvSpPr txBox="1"/>
          <p:nvPr/>
        </p:nvSpPr>
        <p:spPr>
          <a:xfrm>
            <a:off x="338418" y="5142239"/>
            <a:ext cx="1299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/>
              <a:t>feedback from</a:t>
            </a:r>
          </a:p>
          <a:p>
            <a:pPr algn="r"/>
            <a:r>
              <a:rPr lang="en-US" sz="1400" dirty="0" smtClean="0"/>
              <a:t>(giver)</a:t>
            </a:r>
            <a:endParaRPr lang="en-SG" sz="1400" dirty="0"/>
          </a:p>
        </p:txBody>
      </p:sp>
      <p:grpSp>
        <p:nvGrpSpPr>
          <p:cNvPr id="22" name="Group 21"/>
          <p:cNvGrpSpPr/>
          <p:nvPr/>
        </p:nvGrpSpPr>
        <p:grpSpPr>
          <a:xfrm>
            <a:off x="1752600" y="5180339"/>
            <a:ext cx="1821236" cy="231577"/>
            <a:chOff x="1802896" y="685800"/>
            <a:chExt cx="1626104" cy="231577"/>
          </a:xfrm>
        </p:grpSpPr>
        <p:sp>
          <p:nvSpPr>
            <p:cNvPr id="23" name="Rectangle 22"/>
            <p:cNvSpPr/>
            <p:nvPr/>
          </p:nvSpPr>
          <p:spPr>
            <a:xfrm>
              <a:off x="1802896" y="685800"/>
              <a:ext cx="1626104" cy="2315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 smtClean="0">
                  <a:solidFill>
                    <a:schemeClr val="tx1"/>
                  </a:solidFill>
                  <a:latin typeface="Consolas" pitchFamily="49" charset="0"/>
                  <a:cs typeface="Consolas" pitchFamily="49" charset="0"/>
                </a:rPr>
                <a:t>students</a:t>
              </a:r>
              <a:endParaRPr lang="en-SG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24" name="Isosceles Triangle 23"/>
            <p:cNvSpPr/>
            <p:nvPr/>
          </p:nvSpPr>
          <p:spPr>
            <a:xfrm rot="10800000">
              <a:off x="3241675" y="725388"/>
              <a:ext cx="152400" cy="152400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606198" y="5180339"/>
            <a:ext cx="1570485" cy="231577"/>
            <a:chOff x="2026780" y="685800"/>
            <a:chExt cx="1402219" cy="231577"/>
          </a:xfrm>
        </p:grpSpPr>
        <p:sp>
          <p:nvSpPr>
            <p:cNvPr id="26" name="Rectangle 25"/>
            <p:cNvSpPr/>
            <p:nvPr/>
          </p:nvSpPr>
          <p:spPr>
            <a:xfrm>
              <a:off x="2026780" y="685800"/>
              <a:ext cx="1402219" cy="2315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 smtClean="0">
                  <a:solidFill>
                    <a:schemeClr val="tx1"/>
                  </a:solidFill>
                  <a:latin typeface="Consolas" pitchFamily="49" charset="0"/>
                  <a:cs typeface="Consolas" pitchFamily="49" charset="0"/>
                </a:rPr>
                <a:t>other teams</a:t>
              </a:r>
              <a:endParaRPr lang="en-SG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27" name="Isosceles Triangle 26"/>
            <p:cNvSpPr/>
            <p:nvPr/>
          </p:nvSpPr>
          <p:spPr>
            <a:xfrm rot="10800000">
              <a:off x="3241675" y="725388"/>
              <a:ext cx="152400" cy="152400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3662082" y="5142239"/>
            <a:ext cx="8983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/>
              <a:t>to</a:t>
            </a:r>
          </a:p>
          <a:p>
            <a:pPr algn="r"/>
            <a:r>
              <a:rPr lang="en-US" sz="1400" dirty="0" smtClean="0"/>
              <a:t>(receiver)</a:t>
            </a:r>
            <a:endParaRPr lang="en-SG" sz="1400" dirty="0"/>
          </a:p>
        </p:txBody>
      </p:sp>
      <p:sp>
        <p:nvSpPr>
          <p:cNvPr id="2" name="Rectangle 1"/>
          <p:cNvSpPr/>
          <p:nvPr/>
        </p:nvSpPr>
        <p:spPr>
          <a:xfrm>
            <a:off x="1750278" y="5410892"/>
            <a:ext cx="1836119" cy="850899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accent1"/>
            </a:solidFill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me</a:t>
            </a:r>
          </a:p>
          <a:p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students</a:t>
            </a:r>
            <a:endParaRPr lang="en-US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instructors</a:t>
            </a:r>
            <a:endParaRPr lang="en-US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teams</a:t>
            </a:r>
            <a:endParaRPr lang="en-SG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4599791" y="5411916"/>
            <a:ext cx="2047920" cy="1588446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accent1"/>
            </a:solidFill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none</a:t>
            </a:r>
          </a:p>
          <a:p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self</a:t>
            </a:r>
            <a:endParaRPr lang="en-US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own team 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members</a:t>
            </a:r>
            <a:endParaRPr lang="en-SG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own 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team</a:t>
            </a:r>
          </a:p>
          <a:p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other 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teams</a:t>
            </a:r>
          </a:p>
          <a:p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students</a:t>
            </a:r>
          </a:p>
          <a:p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instructors</a:t>
            </a:r>
            <a:endParaRPr lang="en-US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2976798" y="2706589"/>
            <a:ext cx="1219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/>
              <a:t>Grace period</a:t>
            </a:r>
            <a:endParaRPr lang="en-SG" sz="1400" dirty="0"/>
          </a:p>
        </p:txBody>
      </p:sp>
      <p:grpSp>
        <p:nvGrpSpPr>
          <p:cNvPr id="123" name="Group 122"/>
          <p:cNvGrpSpPr/>
          <p:nvPr/>
        </p:nvGrpSpPr>
        <p:grpSpPr>
          <a:xfrm>
            <a:off x="4276680" y="2744689"/>
            <a:ext cx="2133600" cy="231577"/>
            <a:chOff x="1524000" y="685800"/>
            <a:chExt cx="1905000" cy="231577"/>
          </a:xfrm>
        </p:grpSpPr>
        <p:sp>
          <p:nvSpPr>
            <p:cNvPr id="124" name="Rectangle 123"/>
            <p:cNvSpPr/>
            <p:nvPr/>
          </p:nvSpPr>
          <p:spPr>
            <a:xfrm>
              <a:off x="1524000" y="685800"/>
              <a:ext cx="1905000" cy="2315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 smtClean="0">
                  <a:solidFill>
                    <a:schemeClr val="tx1"/>
                  </a:solidFill>
                  <a:latin typeface="Consolas" pitchFamily="49" charset="0"/>
                  <a:cs typeface="Consolas" pitchFamily="49" charset="0"/>
                </a:rPr>
                <a:t>10 minutes</a:t>
              </a:r>
              <a:endParaRPr lang="en-SG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125" name="Isosceles Triangle 124"/>
            <p:cNvSpPr/>
            <p:nvPr/>
          </p:nvSpPr>
          <p:spPr>
            <a:xfrm rot="10800000">
              <a:off x="3241675" y="725388"/>
              <a:ext cx="152400" cy="152400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/>
            </a:p>
          </p:txBody>
        </p:sp>
      </p:grpSp>
      <p:sp>
        <p:nvSpPr>
          <p:cNvPr id="126" name="Rounded Rectangle 125"/>
          <p:cNvSpPr/>
          <p:nvPr/>
        </p:nvSpPr>
        <p:spPr>
          <a:xfrm>
            <a:off x="4708383" y="4246890"/>
            <a:ext cx="1600200" cy="2286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u="sng" dirty="0" smtClean="0">
                <a:solidFill>
                  <a:schemeClr val="tx1"/>
                </a:solidFill>
              </a:rPr>
              <a:t>[x]delete question</a:t>
            </a:r>
            <a:endParaRPr lang="en-SG" sz="1400" u="sng" dirty="0">
              <a:solidFill>
                <a:schemeClr val="tx1"/>
              </a:solidFill>
            </a:endParaRPr>
          </a:p>
        </p:txBody>
      </p:sp>
      <p:sp>
        <p:nvSpPr>
          <p:cNvPr id="121" name="Rounded Rectangle 120"/>
          <p:cNvSpPr/>
          <p:nvPr/>
        </p:nvSpPr>
        <p:spPr>
          <a:xfrm>
            <a:off x="235305" y="1378894"/>
            <a:ext cx="6248400" cy="685800"/>
          </a:xfrm>
          <a:prstGeom prst="roundRect">
            <a:avLst>
              <a:gd name="adj" fmla="val 8646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127" name="TextBox 126"/>
          <p:cNvSpPr txBox="1"/>
          <p:nvPr/>
        </p:nvSpPr>
        <p:spPr>
          <a:xfrm>
            <a:off x="235305" y="1434784"/>
            <a:ext cx="121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Session visible from</a:t>
            </a:r>
            <a:endParaRPr lang="en-SG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28" name="Group 127"/>
          <p:cNvGrpSpPr/>
          <p:nvPr/>
        </p:nvGrpSpPr>
        <p:grpSpPr>
          <a:xfrm>
            <a:off x="1535187" y="1510984"/>
            <a:ext cx="2133600" cy="231577"/>
            <a:chOff x="1524000" y="685800"/>
            <a:chExt cx="1905000" cy="231577"/>
          </a:xfrm>
        </p:grpSpPr>
        <p:sp>
          <p:nvSpPr>
            <p:cNvPr id="129" name="Rectangle 128"/>
            <p:cNvSpPr/>
            <p:nvPr/>
          </p:nvSpPr>
          <p:spPr>
            <a:xfrm>
              <a:off x="1524000" y="685800"/>
              <a:ext cx="1905000" cy="2315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bg1">
                  <a:lumMod val="50000"/>
                </a:schemeClr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 smtClean="0">
                  <a:solidFill>
                    <a:schemeClr val="tx1"/>
                  </a:solidFill>
                  <a:latin typeface="Consolas" pitchFamily="49" charset="0"/>
                  <a:cs typeface="Consolas" pitchFamily="49" charset="0"/>
                </a:rPr>
                <a:t>----</a:t>
              </a:r>
              <a:endParaRPr lang="en-SG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130" name="Isosceles Triangle 129"/>
            <p:cNvSpPr/>
            <p:nvPr/>
          </p:nvSpPr>
          <p:spPr>
            <a:xfrm rot="10800000">
              <a:off x="3241675" y="725388"/>
              <a:ext cx="152400" cy="152400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/>
            </a:p>
          </p:txBody>
        </p:sp>
      </p:grpSp>
      <p:sp>
        <p:nvSpPr>
          <p:cNvPr id="131" name="TextBox 130"/>
          <p:cNvSpPr txBox="1"/>
          <p:nvPr/>
        </p:nvSpPr>
        <p:spPr>
          <a:xfrm>
            <a:off x="4125987" y="1434784"/>
            <a:ext cx="2357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At the opening time</a:t>
            </a:r>
            <a:br>
              <a:rPr lang="en-US" sz="1400" dirty="0" smtClean="0"/>
            </a:br>
            <a:endParaRPr lang="en-SG" sz="1400" dirty="0"/>
          </a:p>
        </p:txBody>
      </p:sp>
      <p:sp>
        <p:nvSpPr>
          <p:cNvPr id="132" name="Flowchart: Connector 131"/>
          <p:cNvSpPr/>
          <p:nvPr/>
        </p:nvSpPr>
        <p:spPr>
          <a:xfrm>
            <a:off x="468387" y="1510984"/>
            <a:ext cx="147918" cy="147918"/>
          </a:xfrm>
          <a:prstGeom prst="flowChartConnector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SG" sz="140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grpSp>
        <p:nvGrpSpPr>
          <p:cNvPr id="133" name="Group 132"/>
          <p:cNvGrpSpPr/>
          <p:nvPr/>
        </p:nvGrpSpPr>
        <p:grpSpPr>
          <a:xfrm>
            <a:off x="3978069" y="1510984"/>
            <a:ext cx="147918" cy="147918"/>
            <a:chOff x="3966882" y="2858988"/>
            <a:chExt cx="147918" cy="147918"/>
          </a:xfrm>
        </p:grpSpPr>
        <p:sp>
          <p:nvSpPr>
            <p:cNvPr id="134" name="Flowchart: Connector 133"/>
            <p:cNvSpPr/>
            <p:nvPr/>
          </p:nvSpPr>
          <p:spPr>
            <a:xfrm>
              <a:off x="3966882" y="2858988"/>
              <a:ext cx="147918" cy="147918"/>
            </a:xfrm>
            <a:prstGeom prst="flowChartConnector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 sz="140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135" name="Flowchart: Connector 134"/>
            <p:cNvSpPr>
              <a:spLocks noChangeAspect="1"/>
            </p:cNvSpPr>
            <p:nvPr/>
          </p:nvSpPr>
          <p:spPr>
            <a:xfrm>
              <a:off x="3986841" y="2878947"/>
              <a:ext cx="108000" cy="108000"/>
            </a:xfrm>
            <a:prstGeom prst="flowChartConnector">
              <a:avLst/>
            </a:prstGeom>
            <a:ln/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 sz="140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</p:grpSp>
      <p:sp>
        <p:nvSpPr>
          <p:cNvPr id="136" name="Flowchart: Connector 135"/>
          <p:cNvSpPr/>
          <p:nvPr/>
        </p:nvSpPr>
        <p:spPr>
          <a:xfrm>
            <a:off x="3980310" y="1810086"/>
            <a:ext cx="147918" cy="147918"/>
          </a:xfrm>
          <a:prstGeom prst="flowChartConnector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SG" sz="140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37" name="Rectangle 136"/>
          <p:cNvSpPr/>
          <p:nvPr/>
        </p:nvSpPr>
        <p:spPr>
          <a:xfrm>
            <a:off x="4125987" y="1730189"/>
            <a:ext cx="240775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</a:rPr>
              <a:t>This is for my own eyes only</a:t>
            </a:r>
            <a:endParaRPr lang="en-SG" dirty="0"/>
          </a:p>
        </p:txBody>
      </p:sp>
      <p:sp>
        <p:nvSpPr>
          <p:cNvPr id="109" name="Rounded Rectangle 108"/>
          <p:cNvSpPr/>
          <p:nvPr/>
        </p:nvSpPr>
        <p:spPr>
          <a:xfrm>
            <a:off x="1417319" y="4246890"/>
            <a:ext cx="1706881" cy="2286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[TYPE: text [</a:t>
            </a:r>
            <a:r>
              <a:rPr lang="en-US" sz="1400" u="sng" dirty="0" smtClean="0">
                <a:solidFill>
                  <a:schemeClr val="tx1"/>
                </a:solidFill>
              </a:rPr>
              <a:t>change</a:t>
            </a:r>
            <a:r>
              <a:rPr lang="en-US" sz="1400" dirty="0" smtClean="0">
                <a:solidFill>
                  <a:schemeClr val="tx1"/>
                </a:solidFill>
              </a:rPr>
              <a:t>]]</a:t>
            </a:r>
            <a:r>
              <a:rPr lang="en-US" sz="1400" u="sng" dirty="0" smtClean="0">
                <a:solidFill>
                  <a:schemeClr val="tx1"/>
                </a:solidFill>
              </a:rPr>
              <a:t> </a:t>
            </a:r>
            <a:endParaRPr lang="en-SG" sz="1400" u="sng" dirty="0">
              <a:solidFill>
                <a:schemeClr val="tx1"/>
              </a:solidFill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3447795" y="627985"/>
            <a:ext cx="9817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/>
              <a:t>Time zone</a:t>
            </a:r>
            <a:endParaRPr lang="en-SG" sz="1400" b="1" dirty="0"/>
          </a:p>
        </p:txBody>
      </p:sp>
      <p:grpSp>
        <p:nvGrpSpPr>
          <p:cNvPr id="112" name="Group 111"/>
          <p:cNvGrpSpPr/>
          <p:nvPr/>
        </p:nvGrpSpPr>
        <p:grpSpPr>
          <a:xfrm>
            <a:off x="4510181" y="704185"/>
            <a:ext cx="1905000" cy="231577"/>
            <a:chOff x="1524000" y="685800"/>
            <a:chExt cx="1905000" cy="231577"/>
          </a:xfrm>
        </p:grpSpPr>
        <p:sp>
          <p:nvSpPr>
            <p:cNvPr id="113" name="Rectangle 112"/>
            <p:cNvSpPr/>
            <p:nvPr/>
          </p:nvSpPr>
          <p:spPr>
            <a:xfrm>
              <a:off x="1524000" y="685800"/>
              <a:ext cx="1905000" cy="2315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 smtClean="0">
                  <a:solidFill>
                    <a:schemeClr val="tx1"/>
                  </a:solidFill>
                  <a:latin typeface="Consolas" pitchFamily="49" charset="0"/>
                  <a:cs typeface="Consolas" pitchFamily="49" charset="0"/>
                </a:rPr>
                <a:t>GMT +8.0</a:t>
              </a:r>
              <a:endParaRPr lang="en-SG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114" name="Isosceles Triangle 113"/>
            <p:cNvSpPr/>
            <p:nvPr/>
          </p:nvSpPr>
          <p:spPr>
            <a:xfrm rot="10800000">
              <a:off x="3241675" y="725388"/>
              <a:ext cx="152400" cy="152400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/>
            </a:p>
          </p:txBody>
        </p:sp>
      </p:grpSp>
      <p:sp>
        <p:nvSpPr>
          <p:cNvPr id="115" name="Rounded Rectangle 114"/>
          <p:cNvSpPr/>
          <p:nvPr/>
        </p:nvSpPr>
        <p:spPr>
          <a:xfrm>
            <a:off x="4892090" y="9601200"/>
            <a:ext cx="742624" cy="152400"/>
          </a:xfrm>
          <a:prstGeom prst="roundRect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Preview</a:t>
            </a:r>
            <a:endParaRPr lang="en-SG" sz="1200" dirty="0"/>
          </a:p>
        </p:txBody>
      </p:sp>
      <p:sp>
        <p:nvSpPr>
          <p:cNvPr id="116" name="Rounded Rectangle 115"/>
          <p:cNvSpPr/>
          <p:nvPr/>
        </p:nvSpPr>
        <p:spPr>
          <a:xfrm>
            <a:off x="5700899" y="9601200"/>
            <a:ext cx="742624" cy="152400"/>
          </a:xfrm>
          <a:prstGeom prst="roundRect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Save</a:t>
            </a:r>
            <a:endParaRPr lang="en-SG" sz="1200" dirty="0"/>
          </a:p>
        </p:txBody>
      </p:sp>
      <p:grpSp>
        <p:nvGrpSpPr>
          <p:cNvPr id="117" name="Group 116"/>
          <p:cNvGrpSpPr/>
          <p:nvPr/>
        </p:nvGrpSpPr>
        <p:grpSpPr>
          <a:xfrm>
            <a:off x="688183" y="6550223"/>
            <a:ext cx="244475" cy="231577"/>
            <a:chOff x="7543800" y="4495800"/>
            <a:chExt cx="244475" cy="231577"/>
          </a:xfrm>
        </p:grpSpPr>
        <p:sp>
          <p:nvSpPr>
            <p:cNvPr id="118" name="Rectangle 117"/>
            <p:cNvSpPr/>
            <p:nvPr/>
          </p:nvSpPr>
          <p:spPr>
            <a:xfrm>
              <a:off x="7543800" y="4495800"/>
              <a:ext cx="228600" cy="2315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578725" y="4537076"/>
              <a:ext cx="209550" cy="149225"/>
            </a:xfrm>
            <a:custGeom>
              <a:avLst/>
              <a:gdLst>
                <a:gd name="connsiteX0" fmla="*/ 0 w 209550"/>
                <a:gd name="connsiteY0" fmla="*/ 79375 h 149225"/>
                <a:gd name="connsiteX1" fmla="*/ 44450 w 209550"/>
                <a:gd name="connsiteY1" fmla="*/ 149225 h 149225"/>
                <a:gd name="connsiteX2" fmla="*/ 209550 w 209550"/>
                <a:gd name="connsiteY2" fmla="*/ 0 h 14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9550" h="149225">
                  <a:moveTo>
                    <a:pt x="0" y="79375"/>
                  </a:moveTo>
                  <a:lnTo>
                    <a:pt x="44450" y="149225"/>
                  </a:lnTo>
                  <a:lnTo>
                    <a:pt x="209550" y="0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sp>
        <p:nvSpPr>
          <p:cNvPr id="120" name="Rectangle 119"/>
          <p:cNvSpPr/>
          <p:nvPr/>
        </p:nvSpPr>
        <p:spPr>
          <a:xfrm>
            <a:off x="932657" y="6474023"/>
            <a:ext cx="22327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</a:rPr>
              <a:t>allow receiver to respond</a:t>
            </a:r>
            <a:endParaRPr lang="en-SG" dirty="0"/>
          </a:p>
        </p:txBody>
      </p:sp>
      <p:grpSp>
        <p:nvGrpSpPr>
          <p:cNvPr id="138" name="Group 137"/>
          <p:cNvGrpSpPr/>
          <p:nvPr/>
        </p:nvGrpSpPr>
        <p:grpSpPr>
          <a:xfrm>
            <a:off x="685800" y="6809861"/>
            <a:ext cx="244475" cy="231577"/>
            <a:chOff x="7543800" y="4495800"/>
            <a:chExt cx="244475" cy="231577"/>
          </a:xfrm>
        </p:grpSpPr>
        <p:sp>
          <p:nvSpPr>
            <p:cNvPr id="139" name="Rectangle 138"/>
            <p:cNvSpPr/>
            <p:nvPr/>
          </p:nvSpPr>
          <p:spPr>
            <a:xfrm>
              <a:off x="7543800" y="4495800"/>
              <a:ext cx="228600" cy="2315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578725" y="4537076"/>
              <a:ext cx="209550" cy="149225"/>
            </a:xfrm>
            <a:custGeom>
              <a:avLst/>
              <a:gdLst>
                <a:gd name="connsiteX0" fmla="*/ 0 w 209550"/>
                <a:gd name="connsiteY0" fmla="*/ 79375 h 149225"/>
                <a:gd name="connsiteX1" fmla="*/ 44450 w 209550"/>
                <a:gd name="connsiteY1" fmla="*/ 149225 h 149225"/>
                <a:gd name="connsiteX2" fmla="*/ 209550 w 209550"/>
                <a:gd name="connsiteY2" fmla="*/ 0 h 14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9550" h="149225">
                  <a:moveTo>
                    <a:pt x="0" y="79375"/>
                  </a:moveTo>
                  <a:lnTo>
                    <a:pt x="44450" y="149225"/>
                  </a:lnTo>
                  <a:lnTo>
                    <a:pt x="209550" y="0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sp>
        <p:nvSpPr>
          <p:cNvPr id="141" name="Rectangle 140"/>
          <p:cNvSpPr/>
          <p:nvPr/>
        </p:nvSpPr>
        <p:spPr>
          <a:xfrm>
            <a:off x="930274" y="6733661"/>
            <a:ext cx="22327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</a:rPr>
              <a:t>Send response to giver </a:t>
            </a:r>
            <a:endParaRPr lang="en-SG" dirty="0"/>
          </a:p>
        </p:txBody>
      </p:sp>
      <p:sp>
        <p:nvSpPr>
          <p:cNvPr id="142" name="Flowchart: Connector 141"/>
          <p:cNvSpPr/>
          <p:nvPr/>
        </p:nvSpPr>
        <p:spPr>
          <a:xfrm>
            <a:off x="3047609" y="3879717"/>
            <a:ext cx="147918" cy="147918"/>
          </a:xfrm>
          <a:prstGeom prst="flowChartConnector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SG" sz="140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3193286" y="3799820"/>
            <a:ext cx="335991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</a:rPr>
              <a:t>From the time the session becomes visible</a:t>
            </a:r>
            <a:endParaRPr lang="en-SG" dirty="0"/>
          </a:p>
        </p:txBody>
      </p:sp>
      <p:grpSp>
        <p:nvGrpSpPr>
          <p:cNvPr id="144" name="Group 143"/>
          <p:cNvGrpSpPr/>
          <p:nvPr/>
        </p:nvGrpSpPr>
        <p:grpSpPr>
          <a:xfrm>
            <a:off x="671286" y="8110256"/>
            <a:ext cx="244475" cy="231577"/>
            <a:chOff x="7543800" y="4495800"/>
            <a:chExt cx="244475" cy="231577"/>
          </a:xfrm>
        </p:grpSpPr>
        <p:sp>
          <p:nvSpPr>
            <p:cNvPr id="145" name="Rectangle 144"/>
            <p:cNvSpPr/>
            <p:nvPr/>
          </p:nvSpPr>
          <p:spPr>
            <a:xfrm>
              <a:off x="7543800" y="4495800"/>
              <a:ext cx="228600" cy="2315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578725" y="4537076"/>
              <a:ext cx="209550" cy="149225"/>
            </a:xfrm>
            <a:custGeom>
              <a:avLst/>
              <a:gdLst>
                <a:gd name="connsiteX0" fmla="*/ 0 w 209550"/>
                <a:gd name="connsiteY0" fmla="*/ 79375 h 149225"/>
                <a:gd name="connsiteX1" fmla="*/ 44450 w 209550"/>
                <a:gd name="connsiteY1" fmla="*/ 149225 h 149225"/>
                <a:gd name="connsiteX2" fmla="*/ 209550 w 209550"/>
                <a:gd name="connsiteY2" fmla="*/ 0 h 14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9550" h="149225">
                  <a:moveTo>
                    <a:pt x="0" y="79375"/>
                  </a:moveTo>
                  <a:lnTo>
                    <a:pt x="44450" y="149225"/>
                  </a:lnTo>
                  <a:lnTo>
                    <a:pt x="209550" y="0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sp>
        <p:nvSpPr>
          <p:cNvPr id="147" name="Rectangle 146"/>
          <p:cNvSpPr/>
          <p:nvPr/>
        </p:nvSpPr>
        <p:spPr>
          <a:xfrm>
            <a:off x="915760" y="8034056"/>
            <a:ext cx="22042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</a:rPr>
              <a:t>Receiver’s team members</a:t>
            </a:r>
            <a:endParaRPr lang="en-SG" dirty="0"/>
          </a:p>
        </p:txBody>
      </p:sp>
      <p:grpSp>
        <p:nvGrpSpPr>
          <p:cNvPr id="148" name="Group 147"/>
          <p:cNvGrpSpPr/>
          <p:nvPr/>
        </p:nvGrpSpPr>
        <p:grpSpPr>
          <a:xfrm>
            <a:off x="4014319" y="8137522"/>
            <a:ext cx="244475" cy="231577"/>
            <a:chOff x="7543800" y="4495800"/>
            <a:chExt cx="244475" cy="231577"/>
          </a:xfrm>
        </p:grpSpPr>
        <p:sp>
          <p:nvSpPr>
            <p:cNvPr id="149" name="Rectangle 148"/>
            <p:cNvSpPr/>
            <p:nvPr/>
          </p:nvSpPr>
          <p:spPr>
            <a:xfrm>
              <a:off x="7543800" y="4495800"/>
              <a:ext cx="228600" cy="2315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578725" y="4537076"/>
              <a:ext cx="209550" cy="149225"/>
            </a:xfrm>
            <a:custGeom>
              <a:avLst/>
              <a:gdLst>
                <a:gd name="connsiteX0" fmla="*/ 0 w 209550"/>
                <a:gd name="connsiteY0" fmla="*/ 79375 h 149225"/>
                <a:gd name="connsiteX1" fmla="*/ 44450 w 209550"/>
                <a:gd name="connsiteY1" fmla="*/ 149225 h 149225"/>
                <a:gd name="connsiteX2" fmla="*/ 209550 w 209550"/>
                <a:gd name="connsiteY2" fmla="*/ 0 h 14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9550" h="149225">
                  <a:moveTo>
                    <a:pt x="0" y="79375"/>
                  </a:moveTo>
                  <a:lnTo>
                    <a:pt x="44450" y="149225"/>
                  </a:lnTo>
                  <a:lnTo>
                    <a:pt x="209550" y="0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5567196" y="8137422"/>
            <a:ext cx="244475" cy="231577"/>
            <a:chOff x="7543800" y="4495800"/>
            <a:chExt cx="244475" cy="231577"/>
          </a:xfrm>
        </p:grpSpPr>
        <p:sp>
          <p:nvSpPr>
            <p:cNvPr id="152" name="Rectangle 151"/>
            <p:cNvSpPr/>
            <p:nvPr/>
          </p:nvSpPr>
          <p:spPr>
            <a:xfrm>
              <a:off x="7543800" y="4495800"/>
              <a:ext cx="228600" cy="2315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578725" y="4537076"/>
              <a:ext cx="209550" cy="149225"/>
            </a:xfrm>
            <a:custGeom>
              <a:avLst/>
              <a:gdLst>
                <a:gd name="connsiteX0" fmla="*/ 0 w 209550"/>
                <a:gd name="connsiteY0" fmla="*/ 79375 h 149225"/>
                <a:gd name="connsiteX1" fmla="*/ 44450 w 209550"/>
                <a:gd name="connsiteY1" fmla="*/ 149225 h 149225"/>
                <a:gd name="connsiteX2" fmla="*/ 209550 w 209550"/>
                <a:gd name="connsiteY2" fmla="*/ 0 h 14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9550" h="149225">
                  <a:moveTo>
                    <a:pt x="0" y="79375"/>
                  </a:moveTo>
                  <a:lnTo>
                    <a:pt x="44450" y="149225"/>
                  </a:lnTo>
                  <a:lnTo>
                    <a:pt x="209550" y="0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685800" y="6296025"/>
            <a:ext cx="244475" cy="231577"/>
            <a:chOff x="7543800" y="4495800"/>
            <a:chExt cx="244475" cy="231577"/>
          </a:xfrm>
        </p:grpSpPr>
        <p:sp>
          <p:nvSpPr>
            <p:cNvPr id="155" name="Rectangle 154"/>
            <p:cNvSpPr/>
            <p:nvPr/>
          </p:nvSpPr>
          <p:spPr>
            <a:xfrm>
              <a:off x="7543800" y="4495800"/>
              <a:ext cx="228600" cy="2315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578725" y="4537076"/>
              <a:ext cx="209550" cy="149225"/>
            </a:xfrm>
            <a:custGeom>
              <a:avLst/>
              <a:gdLst>
                <a:gd name="connsiteX0" fmla="*/ 0 w 209550"/>
                <a:gd name="connsiteY0" fmla="*/ 79375 h 149225"/>
                <a:gd name="connsiteX1" fmla="*/ 44450 w 209550"/>
                <a:gd name="connsiteY1" fmla="*/ 149225 h 149225"/>
                <a:gd name="connsiteX2" fmla="*/ 209550 w 209550"/>
                <a:gd name="connsiteY2" fmla="*/ 0 h 14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9550" h="149225">
                  <a:moveTo>
                    <a:pt x="0" y="79375"/>
                  </a:moveTo>
                  <a:lnTo>
                    <a:pt x="44450" y="149225"/>
                  </a:lnTo>
                  <a:lnTo>
                    <a:pt x="209550" y="0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sp>
        <p:nvSpPr>
          <p:cNvPr id="157" name="Rectangle 156"/>
          <p:cNvSpPr/>
          <p:nvPr/>
        </p:nvSpPr>
        <p:spPr>
          <a:xfrm>
            <a:off x="930274" y="6219825"/>
            <a:ext cx="22327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prstClr val="black"/>
                </a:solidFill>
              </a:rPr>
              <a:t>c</a:t>
            </a:r>
            <a:r>
              <a:rPr lang="en-US" sz="1400" dirty="0" smtClean="0">
                <a:solidFill>
                  <a:prstClr val="black"/>
                </a:solidFill>
              </a:rPr>
              <a:t>ompulsory to answer</a:t>
            </a: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1378370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Rounded Rectangle 110"/>
          <p:cNvSpPr/>
          <p:nvPr/>
        </p:nvSpPr>
        <p:spPr>
          <a:xfrm>
            <a:off x="228600" y="2971800"/>
            <a:ext cx="6248400" cy="540670"/>
          </a:xfrm>
          <a:prstGeom prst="roundRect">
            <a:avLst>
              <a:gd name="adj" fmla="val 8646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31" name="Rounded Rectangle 30"/>
          <p:cNvSpPr/>
          <p:nvPr/>
        </p:nvSpPr>
        <p:spPr>
          <a:xfrm>
            <a:off x="228600" y="609600"/>
            <a:ext cx="6248400" cy="1884690"/>
          </a:xfrm>
          <a:prstGeom prst="roundRect">
            <a:avLst>
              <a:gd name="adj" fmla="val 8646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4" name="TextBox 3"/>
          <p:cNvSpPr txBox="1"/>
          <p:nvPr/>
        </p:nvSpPr>
        <p:spPr>
          <a:xfrm>
            <a:off x="605118" y="609600"/>
            <a:ext cx="838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/>
              <a:t>course</a:t>
            </a:r>
            <a:endParaRPr lang="en-SG" sz="1400" b="1" dirty="0"/>
          </a:p>
        </p:txBody>
      </p:sp>
      <p:sp>
        <p:nvSpPr>
          <p:cNvPr id="5" name="Rectangle 4"/>
          <p:cNvSpPr/>
          <p:nvPr/>
        </p:nvSpPr>
        <p:spPr>
          <a:xfrm>
            <a:off x="1524000" y="685800"/>
            <a:ext cx="1905000" cy="231577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Cs2103-jan2013</a:t>
            </a:r>
            <a:endParaRPr lang="en-SG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19200" y="152400"/>
            <a:ext cx="3429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Feedback Session Results</a:t>
            </a:r>
            <a:endParaRPr lang="en-SG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24118" y="950714"/>
            <a:ext cx="1219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/>
              <a:t>Session name</a:t>
            </a:r>
            <a:endParaRPr lang="en-SG" sz="1400" b="1" dirty="0"/>
          </a:p>
        </p:txBody>
      </p:sp>
      <p:sp>
        <p:nvSpPr>
          <p:cNvPr id="11" name="Rectangle 10"/>
          <p:cNvSpPr/>
          <p:nvPr/>
        </p:nvSpPr>
        <p:spPr>
          <a:xfrm>
            <a:off x="1524000" y="1026914"/>
            <a:ext cx="4876800" cy="231577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Feedback for project demo</a:t>
            </a:r>
            <a:endParaRPr lang="en-SG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4118" y="1410318"/>
            <a:ext cx="1219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/>
              <a:t>Open from</a:t>
            </a:r>
            <a:endParaRPr lang="en-SG" sz="1400" b="1" dirty="0"/>
          </a:p>
        </p:txBody>
      </p:sp>
      <p:sp>
        <p:nvSpPr>
          <p:cNvPr id="15" name="Rectangle 14"/>
          <p:cNvSpPr/>
          <p:nvPr/>
        </p:nvSpPr>
        <p:spPr>
          <a:xfrm>
            <a:off x="1524000" y="1448418"/>
            <a:ext cx="2133600" cy="231577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2013-May-01-12.00</a:t>
            </a:r>
            <a:endParaRPr lang="en-SG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267200" y="1448418"/>
            <a:ext cx="2133600" cy="231577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2013-May-01-12.00</a:t>
            </a:r>
            <a:endParaRPr lang="en-SG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10000" y="1410318"/>
            <a:ext cx="457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/>
              <a:t>to</a:t>
            </a:r>
            <a:endParaRPr lang="en-SG" sz="1400" dirty="0"/>
          </a:p>
        </p:txBody>
      </p:sp>
      <p:sp>
        <p:nvSpPr>
          <p:cNvPr id="33" name="TextBox 32"/>
          <p:cNvSpPr txBox="1"/>
          <p:nvPr/>
        </p:nvSpPr>
        <p:spPr>
          <a:xfrm>
            <a:off x="224118" y="1828800"/>
            <a:ext cx="121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Results visible from</a:t>
            </a:r>
            <a:endParaRPr lang="en-SG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1524000" y="1905000"/>
            <a:ext cx="2133600" cy="231577"/>
            <a:chOff x="1524000" y="685800"/>
            <a:chExt cx="1905000" cy="231577"/>
          </a:xfrm>
        </p:grpSpPr>
        <p:sp>
          <p:nvSpPr>
            <p:cNvPr id="35" name="Rectangle 34"/>
            <p:cNvSpPr/>
            <p:nvPr/>
          </p:nvSpPr>
          <p:spPr>
            <a:xfrm>
              <a:off x="1524000" y="685800"/>
              <a:ext cx="1905000" cy="2315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bg1">
                  <a:lumMod val="50000"/>
                </a:schemeClr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 smtClean="0">
                  <a:solidFill>
                    <a:schemeClr val="tx1"/>
                  </a:solidFill>
                  <a:latin typeface="Consolas" pitchFamily="49" charset="0"/>
                  <a:cs typeface="Consolas" pitchFamily="49" charset="0"/>
                </a:rPr>
                <a:t>----</a:t>
              </a:r>
              <a:endParaRPr lang="en-SG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36" name="Isosceles Triangle 35"/>
            <p:cNvSpPr/>
            <p:nvPr/>
          </p:nvSpPr>
          <p:spPr>
            <a:xfrm rot="10800000">
              <a:off x="3241675" y="725388"/>
              <a:ext cx="152400" cy="152400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/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4114800" y="1828800"/>
            <a:ext cx="2357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I’ll make it visible later</a:t>
            </a:r>
            <a:br>
              <a:rPr lang="en-US" sz="1400" dirty="0" smtClean="0"/>
            </a:br>
            <a:endParaRPr lang="en-SG" sz="1400" dirty="0"/>
          </a:p>
        </p:txBody>
      </p:sp>
      <p:sp>
        <p:nvSpPr>
          <p:cNvPr id="42" name="Flowchart: Connector 41"/>
          <p:cNvSpPr/>
          <p:nvPr/>
        </p:nvSpPr>
        <p:spPr>
          <a:xfrm>
            <a:off x="457200" y="1905000"/>
            <a:ext cx="147918" cy="147918"/>
          </a:xfrm>
          <a:prstGeom prst="flowChartConnector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SG" sz="140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3810000" y="1905000"/>
            <a:ext cx="147918" cy="147918"/>
            <a:chOff x="3966882" y="2858988"/>
            <a:chExt cx="147918" cy="147918"/>
          </a:xfrm>
        </p:grpSpPr>
        <p:sp>
          <p:nvSpPr>
            <p:cNvPr id="41" name="Flowchart: Connector 40"/>
            <p:cNvSpPr/>
            <p:nvPr/>
          </p:nvSpPr>
          <p:spPr>
            <a:xfrm>
              <a:off x="3966882" y="2858988"/>
              <a:ext cx="147918" cy="147918"/>
            </a:xfrm>
            <a:prstGeom prst="flowChartConnector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 sz="140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43" name="Flowchart: Connector 42"/>
            <p:cNvSpPr>
              <a:spLocks noChangeAspect="1"/>
            </p:cNvSpPr>
            <p:nvPr/>
          </p:nvSpPr>
          <p:spPr>
            <a:xfrm>
              <a:off x="3986841" y="2878947"/>
              <a:ext cx="108000" cy="108000"/>
            </a:xfrm>
            <a:prstGeom prst="flowChartConnector">
              <a:avLst/>
            </a:prstGeom>
            <a:ln/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 sz="140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</p:grpSp>
      <p:sp>
        <p:nvSpPr>
          <p:cNvPr id="47" name="Flowchart: Connector 46"/>
          <p:cNvSpPr/>
          <p:nvPr/>
        </p:nvSpPr>
        <p:spPr>
          <a:xfrm>
            <a:off x="3816723" y="2204102"/>
            <a:ext cx="147918" cy="147918"/>
          </a:xfrm>
          <a:prstGeom prst="flowChartConnector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SG" sz="140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4114800" y="2124205"/>
            <a:ext cx="23622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prstClr val="black"/>
                </a:solidFill>
              </a:rPr>
              <a:t>I don’t plan to publish results</a:t>
            </a:r>
            <a:endParaRPr lang="en-SG" dirty="0"/>
          </a:p>
        </p:txBody>
      </p:sp>
      <p:grpSp>
        <p:nvGrpSpPr>
          <p:cNvPr id="103" name="Group 102"/>
          <p:cNvGrpSpPr/>
          <p:nvPr/>
        </p:nvGrpSpPr>
        <p:grpSpPr>
          <a:xfrm>
            <a:off x="2057400" y="3070578"/>
            <a:ext cx="147918" cy="147918"/>
            <a:chOff x="3966882" y="2858988"/>
            <a:chExt cx="147918" cy="147918"/>
          </a:xfrm>
        </p:grpSpPr>
        <p:sp>
          <p:nvSpPr>
            <p:cNvPr id="104" name="Flowchart: Connector 103"/>
            <p:cNvSpPr/>
            <p:nvPr/>
          </p:nvSpPr>
          <p:spPr>
            <a:xfrm>
              <a:off x="3966882" y="2858988"/>
              <a:ext cx="147918" cy="147918"/>
            </a:xfrm>
            <a:prstGeom prst="flowChartConnector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 sz="140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108" name="Flowchart: Connector 107"/>
            <p:cNvSpPr>
              <a:spLocks noChangeAspect="1"/>
            </p:cNvSpPr>
            <p:nvPr/>
          </p:nvSpPr>
          <p:spPr>
            <a:xfrm>
              <a:off x="3986841" y="2878947"/>
              <a:ext cx="108000" cy="108000"/>
            </a:xfrm>
            <a:prstGeom prst="flowChartConnector">
              <a:avLst/>
            </a:prstGeom>
            <a:ln/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 sz="140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</p:grpSp>
      <p:sp>
        <p:nvSpPr>
          <p:cNvPr id="109" name="Flowchart: Connector 108"/>
          <p:cNvSpPr/>
          <p:nvPr/>
        </p:nvSpPr>
        <p:spPr>
          <a:xfrm>
            <a:off x="451556" y="3069147"/>
            <a:ext cx="147918" cy="147918"/>
          </a:xfrm>
          <a:prstGeom prst="flowChartConnector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SG" sz="140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10" name="Rectangle 109"/>
          <p:cNvSpPr/>
          <p:nvPr/>
        </p:nvSpPr>
        <p:spPr>
          <a:xfrm>
            <a:off x="597232" y="2989250"/>
            <a:ext cx="18792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</a:rPr>
              <a:t>Paragraph format </a:t>
            </a:r>
            <a:br>
              <a:rPr lang="en-US" sz="1400" dirty="0" smtClean="0">
                <a:solidFill>
                  <a:prstClr val="black"/>
                </a:solidFill>
              </a:rPr>
            </a:br>
            <a:r>
              <a:rPr lang="en-US" sz="1400" dirty="0" smtClean="0">
                <a:solidFill>
                  <a:prstClr val="black"/>
                </a:solidFill>
              </a:rPr>
              <a:t>- sort by giver</a:t>
            </a:r>
            <a:endParaRPr lang="en-SG" dirty="0"/>
          </a:p>
        </p:txBody>
      </p:sp>
      <p:sp>
        <p:nvSpPr>
          <p:cNvPr id="12" name="Rectangle 11"/>
          <p:cNvSpPr/>
          <p:nvPr/>
        </p:nvSpPr>
        <p:spPr>
          <a:xfrm>
            <a:off x="228600" y="4160625"/>
            <a:ext cx="6243918" cy="2286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smtClean="0"/>
              <a:t>To: Team 1</a:t>
            </a:r>
            <a:endParaRPr lang="en-SG" sz="1600" b="1" dirty="0"/>
          </a:p>
        </p:txBody>
      </p:sp>
      <p:sp>
        <p:nvSpPr>
          <p:cNvPr id="62" name="Rectangle 61"/>
          <p:cNvSpPr/>
          <p:nvPr/>
        </p:nvSpPr>
        <p:spPr>
          <a:xfrm>
            <a:off x="228600" y="4389225"/>
            <a:ext cx="6243918" cy="56388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400" b="1" dirty="0" smtClean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From: Betsy Ruth</a:t>
            </a:r>
          </a:p>
          <a:p>
            <a:r>
              <a:rPr lang="en-US" sz="1400" b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Question 1</a:t>
            </a:r>
            <a:r>
              <a:rPr lang="en-US" sz="1400" b="1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b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[</a:t>
            </a:r>
            <a:r>
              <a:rPr lang="en-US" sz="1400" b="1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What is the best selling </a:t>
            </a:r>
            <a:r>
              <a:rPr lang="en-US" sz="1400" b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poi...] </a:t>
            </a:r>
          </a:p>
          <a:p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sample answer. 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sample 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sample 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sample 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sample 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sample 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sample 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sample 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sample 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sample 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sample 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sample 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sample 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</a:p>
          <a:p>
            <a:endParaRPr lang="en-US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sz="1400" b="1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Question </a:t>
            </a:r>
            <a:r>
              <a:rPr lang="en-US" sz="1400" b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2 </a:t>
            </a:r>
            <a:r>
              <a:rPr lang="en-US" sz="1400" b="1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[What is the </a:t>
            </a:r>
            <a:r>
              <a:rPr lang="en-US" sz="1400" b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biggest weakness...] </a:t>
            </a:r>
            <a:endParaRPr lang="en-US" sz="1400" b="1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sample answer. </a:t>
            </a:r>
            <a:endParaRPr lang="en-SG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  <a:p>
            <a:endParaRPr lang="en-US" sz="1400" dirty="0" smtClean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sz="1400" b="1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Question </a:t>
            </a:r>
            <a:r>
              <a:rPr lang="en-US" sz="1400" b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3 </a:t>
            </a:r>
            <a:r>
              <a:rPr lang="en-US" sz="1400" b="1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[What is the </a:t>
            </a:r>
            <a:r>
              <a:rPr lang="en-US" sz="1400" b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overall rating...] </a:t>
            </a:r>
            <a:endParaRPr lang="en-US" sz="1400" b="1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5/10. </a:t>
            </a:r>
          </a:p>
          <a:p>
            <a:endParaRPr lang="en-US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sz="1400" b="1" dirty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From: </a:t>
            </a:r>
            <a:r>
              <a:rPr lang="en-US" sz="1400" b="1" dirty="0" smtClean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Claire Wong</a:t>
            </a:r>
            <a:endParaRPr lang="en-US" sz="1400" b="1" dirty="0">
              <a:solidFill>
                <a:srgbClr val="0070C0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sz="1400" b="1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Question 1 [What is the best selling poi...] </a:t>
            </a:r>
          </a:p>
          <a:p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sample answer. sample answer. sample answer. sample answer. sample answer. sample answer. sample answer. sample answer. sample answer. sample answer. sample answer. sample answer. sample answer.</a:t>
            </a:r>
          </a:p>
          <a:p>
            <a:endParaRPr lang="en-US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sz="1400" b="1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Question 2 [What is the biggest weakness...] </a:t>
            </a:r>
          </a:p>
          <a:p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sample answer. </a:t>
            </a:r>
            <a:endParaRPr lang="en-SG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  <a:p>
            <a:endParaRPr lang="en-US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sz="1400" b="1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Question 3 [What is the overall rating...] </a:t>
            </a:r>
          </a:p>
          <a:p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5/10. </a:t>
            </a:r>
            <a:endParaRPr lang="en-SG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  <a:p>
            <a:endParaRPr lang="en-SG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  <a:p>
            <a:endParaRPr lang="en-SG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13" name="Flowchart: Connector 112"/>
          <p:cNvSpPr/>
          <p:nvPr/>
        </p:nvSpPr>
        <p:spPr>
          <a:xfrm>
            <a:off x="3810000" y="3107358"/>
            <a:ext cx="147918" cy="147918"/>
          </a:xfrm>
          <a:prstGeom prst="flowChartConnector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SG" sz="140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14" name="Rectangle 113"/>
          <p:cNvSpPr/>
          <p:nvPr/>
        </p:nvSpPr>
        <p:spPr>
          <a:xfrm>
            <a:off x="3733800" y="3027461"/>
            <a:ext cx="17593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</a:rPr>
              <a:t>     Table format</a:t>
            </a:r>
            <a:br>
              <a:rPr lang="en-US" sz="1400" dirty="0" smtClean="0">
                <a:solidFill>
                  <a:prstClr val="black"/>
                </a:solidFill>
              </a:rPr>
            </a:br>
            <a:r>
              <a:rPr lang="en-US" sz="1400" dirty="0" smtClean="0">
                <a:solidFill>
                  <a:prstClr val="black"/>
                </a:solidFill>
              </a:rPr>
              <a:t>- one answer column</a:t>
            </a:r>
            <a:endParaRPr lang="en-SG" dirty="0"/>
          </a:p>
        </p:txBody>
      </p:sp>
      <p:sp>
        <p:nvSpPr>
          <p:cNvPr id="115" name="Rectangle 114"/>
          <p:cNvSpPr/>
          <p:nvPr/>
        </p:nvSpPr>
        <p:spPr>
          <a:xfrm>
            <a:off x="2258810" y="2978033"/>
            <a:ext cx="15699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</a:rPr>
              <a:t>Paragraph format </a:t>
            </a:r>
            <a:br>
              <a:rPr lang="en-US" sz="1400" dirty="0" smtClean="0">
                <a:solidFill>
                  <a:prstClr val="black"/>
                </a:solidFill>
              </a:rPr>
            </a:br>
            <a:r>
              <a:rPr lang="en-US" sz="1400" dirty="0" smtClean="0">
                <a:solidFill>
                  <a:prstClr val="black"/>
                </a:solidFill>
              </a:rPr>
              <a:t>- sort by receiver</a:t>
            </a:r>
            <a:endParaRPr lang="en-SG" dirty="0"/>
          </a:p>
        </p:txBody>
      </p:sp>
      <p:sp>
        <p:nvSpPr>
          <p:cNvPr id="2" name="Rounded Rectangle 1"/>
          <p:cNvSpPr/>
          <p:nvPr/>
        </p:nvSpPr>
        <p:spPr>
          <a:xfrm>
            <a:off x="4957482" y="3779625"/>
            <a:ext cx="1515036" cy="2286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Upload more data</a:t>
            </a:r>
            <a:endParaRPr lang="en-SG" sz="1400" dirty="0"/>
          </a:p>
        </p:txBody>
      </p:sp>
      <p:sp>
        <p:nvSpPr>
          <p:cNvPr id="49" name="Rounded Rectangle 48"/>
          <p:cNvSpPr/>
          <p:nvPr/>
        </p:nvSpPr>
        <p:spPr>
          <a:xfrm>
            <a:off x="3858945" y="3779625"/>
            <a:ext cx="1017855" cy="2286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Download</a:t>
            </a:r>
            <a:endParaRPr lang="en-SG" sz="1400" dirty="0"/>
          </a:p>
        </p:txBody>
      </p:sp>
      <p:sp>
        <p:nvSpPr>
          <p:cNvPr id="46" name="Rounded Rectangle 45"/>
          <p:cNvSpPr/>
          <p:nvPr/>
        </p:nvSpPr>
        <p:spPr>
          <a:xfrm>
            <a:off x="4271682" y="4160625"/>
            <a:ext cx="2173942" cy="2286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400" dirty="0" smtClean="0">
                <a:solidFill>
                  <a:schemeClr val="bg1"/>
                </a:solidFill>
              </a:rPr>
              <a:t>[</a:t>
            </a:r>
            <a:r>
              <a:rPr lang="en-US" sz="1400" u="sng" dirty="0" smtClean="0">
                <a:solidFill>
                  <a:schemeClr val="bg1"/>
                </a:solidFill>
              </a:rPr>
              <a:t>edit</a:t>
            </a:r>
            <a:r>
              <a:rPr lang="en-US" sz="1400" dirty="0" smtClean="0">
                <a:solidFill>
                  <a:schemeClr val="bg1"/>
                </a:solidFill>
              </a:rPr>
              <a:t>]</a:t>
            </a:r>
            <a:endParaRPr lang="en-SG" sz="1400" dirty="0">
              <a:solidFill>
                <a:schemeClr val="bg1"/>
              </a:solidFill>
            </a:endParaRPr>
          </a:p>
        </p:txBody>
      </p:sp>
      <p:sp>
        <p:nvSpPr>
          <p:cNvPr id="50" name="Flowchart: Connector 49"/>
          <p:cNvSpPr/>
          <p:nvPr/>
        </p:nvSpPr>
        <p:spPr>
          <a:xfrm>
            <a:off x="5486400" y="3073563"/>
            <a:ext cx="147918" cy="147918"/>
          </a:xfrm>
          <a:prstGeom prst="flowChartConnector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SG" sz="140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5368738" y="2993666"/>
            <a:ext cx="21750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</a:rPr>
              <a:t>      Table format</a:t>
            </a:r>
            <a:br>
              <a:rPr lang="en-US" sz="1400" dirty="0" smtClean="0">
                <a:solidFill>
                  <a:prstClr val="black"/>
                </a:solidFill>
              </a:rPr>
            </a:br>
            <a:r>
              <a:rPr lang="en-US" sz="1400" dirty="0" smtClean="0">
                <a:solidFill>
                  <a:prstClr val="black"/>
                </a:solidFill>
              </a:rPr>
              <a:t>- multiple answer columns</a:t>
            </a:r>
            <a:endParaRPr lang="en-SG" dirty="0"/>
          </a:p>
        </p:txBody>
      </p:sp>
      <p:sp>
        <p:nvSpPr>
          <p:cNvPr id="52" name="Rounded Rectangle 51"/>
          <p:cNvSpPr/>
          <p:nvPr/>
        </p:nvSpPr>
        <p:spPr>
          <a:xfrm>
            <a:off x="4247029" y="688777"/>
            <a:ext cx="2173942" cy="2286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400" dirty="0" smtClean="0">
                <a:solidFill>
                  <a:schemeClr val="tx1"/>
                </a:solidFill>
              </a:rPr>
              <a:t>[</a:t>
            </a:r>
            <a:r>
              <a:rPr lang="en-US" sz="1400" u="sng" dirty="0" smtClean="0">
                <a:solidFill>
                  <a:schemeClr val="tx1"/>
                </a:solidFill>
              </a:rPr>
              <a:t>more details</a:t>
            </a:r>
            <a:r>
              <a:rPr lang="en-US" sz="1400" dirty="0" smtClean="0">
                <a:solidFill>
                  <a:schemeClr val="tx1"/>
                </a:solidFill>
              </a:rPr>
              <a:t>]</a:t>
            </a:r>
            <a:endParaRPr lang="en-SG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415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" y="381000"/>
            <a:ext cx="6243918" cy="2286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smtClean="0"/>
              <a:t>To:  Instructor1</a:t>
            </a:r>
            <a:endParaRPr lang="en-SG" sz="1600" b="1" dirty="0"/>
          </a:p>
        </p:txBody>
      </p:sp>
      <p:sp>
        <p:nvSpPr>
          <p:cNvPr id="5" name="Rectangle 4"/>
          <p:cNvSpPr/>
          <p:nvPr/>
        </p:nvSpPr>
        <p:spPr>
          <a:xfrm>
            <a:off x="228600" y="609600"/>
            <a:ext cx="6243918" cy="56388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400" b="1" dirty="0" smtClean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From: Betsy Ruth</a:t>
            </a:r>
          </a:p>
          <a:p>
            <a:r>
              <a:rPr lang="en-US" sz="1400" b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Question 1</a:t>
            </a:r>
            <a:r>
              <a:rPr lang="en-US" sz="1400" b="1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b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[</a:t>
            </a:r>
            <a:r>
              <a:rPr lang="en-US" sz="1400" b="1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What is the best selling </a:t>
            </a:r>
            <a:r>
              <a:rPr lang="en-US" sz="1400" b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poi...] </a:t>
            </a:r>
          </a:p>
          <a:p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sample answer. 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sample 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sample 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sample 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sample 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sample 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sample 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sample 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sample 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sample 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sample 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sample 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sample 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</a:p>
          <a:p>
            <a:endParaRPr lang="en-US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sz="1400" b="1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Question </a:t>
            </a:r>
            <a:r>
              <a:rPr lang="en-US" sz="1400" b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2 </a:t>
            </a:r>
            <a:r>
              <a:rPr lang="en-US" sz="1400" b="1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[What is the </a:t>
            </a:r>
            <a:r>
              <a:rPr lang="en-US" sz="1400" b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biggest weakness...] </a:t>
            </a:r>
            <a:endParaRPr lang="en-US" sz="1400" b="1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sample answer. </a:t>
            </a:r>
            <a:endParaRPr lang="en-SG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  <a:p>
            <a:endParaRPr lang="en-US" sz="1400" dirty="0" smtClean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sz="1400" b="1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Question </a:t>
            </a:r>
            <a:r>
              <a:rPr lang="en-US" sz="1400" b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3 </a:t>
            </a:r>
            <a:r>
              <a:rPr lang="en-US" sz="1400" b="1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[What is the </a:t>
            </a:r>
            <a:r>
              <a:rPr lang="en-US" sz="1400" b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overall rating...] </a:t>
            </a:r>
            <a:endParaRPr lang="en-US" sz="1400" b="1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5/10. </a:t>
            </a:r>
          </a:p>
          <a:p>
            <a:endParaRPr lang="en-US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sz="1400" b="1" dirty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From: </a:t>
            </a:r>
            <a:r>
              <a:rPr lang="en-US" sz="1400" b="1" dirty="0" smtClean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Claire Wong</a:t>
            </a:r>
            <a:endParaRPr lang="en-US" sz="1400" b="1" dirty="0">
              <a:solidFill>
                <a:srgbClr val="0070C0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sz="1400" b="1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Question 1 [What is the best selling poi...] </a:t>
            </a:r>
          </a:p>
          <a:p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sample answer. sample answer. sample answer. sample answer. sample answer. sample answer. sample answer. sample answer. sample answer. sample answer. sample answer. sample answer. sample answer.</a:t>
            </a:r>
          </a:p>
          <a:p>
            <a:endParaRPr lang="en-US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sz="1400" b="1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Question 2 [What is the biggest weakness...] </a:t>
            </a:r>
          </a:p>
          <a:p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sample answer. </a:t>
            </a:r>
            <a:endParaRPr lang="en-SG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  <a:p>
            <a:endParaRPr lang="en-US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sz="1400" b="1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Question 3 [What is the overall rating...] </a:t>
            </a:r>
          </a:p>
          <a:p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5/10. </a:t>
            </a:r>
            <a:endParaRPr lang="en-SG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  <a:p>
            <a:endParaRPr lang="en-SG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  <a:p>
            <a:endParaRPr lang="en-SG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8600" y="6705600"/>
            <a:ext cx="6243918" cy="2286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smtClean="0"/>
              <a:t>General questions</a:t>
            </a:r>
            <a:endParaRPr lang="en-SG" sz="1600" b="1" dirty="0"/>
          </a:p>
        </p:txBody>
      </p:sp>
      <p:sp>
        <p:nvSpPr>
          <p:cNvPr id="7" name="Rectangle 6"/>
          <p:cNvSpPr/>
          <p:nvPr/>
        </p:nvSpPr>
        <p:spPr>
          <a:xfrm>
            <a:off x="228600" y="6934200"/>
            <a:ext cx="6243918" cy="25908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400" b="1" dirty="0" smtClean="0">
              <a:solidFill>
                <a:srgbClr val="0070C0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sz="1400" b="1" dirty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Question 1 [What is the best selling poi...] </a:t>
            </a:r>
          </a:p>
          <a:p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[</a:t>
            </a:r>
            <a:r>
              <a:rPr lang="en-US" sz="1400" dirty="0" err="1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adam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] sample answer. 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sample 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sample 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sample 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</a:t>
            </a:r>
            <a:endParaRPr lang="en-US" sz="1400" dirty="0" smtClean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[</a:t>
            </a:r>
            <a:r>
              <a:rPr lang="en-US" sz="1400" dirty="0" err="1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james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] sample 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sample 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sample 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sample 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sample 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sample 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sample 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sample 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sample 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</a:p>
          <a:p>
            <a:endParaRPr lang="en-US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sz="1400" b="1" dirty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Question 2 [What is the biggest weakness...] </a:t>
            </a:r>
          </a:p>
          <a:p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Answer 1: sample 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answer. </a:t>
            </a:r>
            <a:endParaRPr lang="en-SG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Answer 2: …</a:t>
            </a:r>
          </a:p>
          <a:p>
            <a:endParaRPr lang="en-SG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  <a:p>
            <a:endParaRPr lang="en-SG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2455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ounded Rectangle 30"/>
          <p:cNvSpPr/>
          <p:nvPr/>
        </p:nvSpPr>
        <p:spPr>
          <a:xfrm>
            <a:off x="228600" y="609600"/>
            <a:ext cx="6248400" cy="2743200"/>
          </a:xfrm>
          <a:prstGeom prst="roundRect">
            <a:avLst>
              <a:gd name="adj" fmla="val 423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8" name="TextBox 7"/>
          <p:cNvSpPr txBox="1"/>
          <p:nvPr/>
        </p:nvSpPr>
        <p:spPr>
          <a:xfrm>
            <a:off x="1219200" y="152400"/>
            <a:ext cx="3429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Feedback Session Results</a:t>
            </a:r>
            <a:endParaRPr lang="en-SG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2005680"/>
              </p:ext>
            </p:extLst>
          </p:nvPr>
        </p:nvGraphicFramePr>
        <p:xfrm>
          <a:off x="249770" y="4495800"/>
          <a:ext cx="6227229" cy="40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6977"/>
                <a:gridCol w="1326977"/>
                <a:gridCol w="1326977"/>
                <a:gridCol w="1255699"/>
                <a:gridCol w="990599"/>
              </a:tblGrid>
              <a:tr h="370840">
                <a:tc>
                  <a:txBody>
                    <a:bodyPr/>
                    <a:lstStyle/>
                    <a:p>
                      <a:r>
                        <a:rPr lang="en-SG" sz="1400" dirty="0" smtClean="0"/>
                        <a:t>From: team</a:t>
                      </a:r>
                      <a:endParaRPr lang="en-S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From: person</a:t>
                      </a:r>
                      <a:endParaRPr lang="en-S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G" sz="1400" dirty="0" smtClean="0"/>
                        <a:t>To: Team</a:t>
                      </a:r>
                      <a:endParaRPr lang="en-S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To: Person</a:t>
                      </a:r>
                      <a:endParaRPr lang="en-S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Answer</a:t>
                      </a:r>
                      <a:endParaRPr lang="en-SG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SG" sz="1400" dirty="0" smtClean="0"/>
                        <a:t>Team 1</a:t>
                      </a:r>
                      <a:endParaRPr lang="en-S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Alice Betsy</a:t>
                      </a:r>
                      <a:endParaRPr lang="en-S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G" sz="1400" dirty="0" smtClean="0"/>
                        <a:t>Team 2</a:t>
                      </a:r>
                      <a:endParaRPr lang="en-S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Ben Dean</a:t>
                      </a:r>
                      <a:endParaRPr lang="en-S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5</a:t>
                      </a:r>
                      <a:endParaRPr lang="en-SG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SG" sz="1400" dirty="0" smtClean="0"/>
                        <a:t>Team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Alice Betsy</a:t>
                      </a:r>
                      <a:endParaRPr lang="en-SG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SG" sz="1400" dirty="0" smtClean="0"/>
                        <a:t>Team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Charlie Davis</a:t>
                      </a:r>
                      <a:endParaRPr lang="en-SG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5</a:t>
                      </a:r>
                      <a:endParaRPr lang="en-SG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SG" sz="1400" dirty="0" smtClean="0"/>
                        <a:t>Team 1</a:t>
                      </a:r>
                      <a:endParaRPr lang="en-S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G" sz="1400" dirty="0" smtClean="0"/>
                        <a:t>-</a:t>
                      </a:r>
                      <a:endParaRPr lang="en-S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G" sz="1400" dirty="0" smtClean="0"/>
                        <a:t>Team 2</a:t>
                      </a:r>
                      <a:endParaRPr lang="en-S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-</a:t>
                      </a:r>
                      <a:endParaRPr lang="en-S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4</a:t>
                      </a:r>
                      <a:endParaRPr lang="en-SG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S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Alice Betsy</a:t>
                      </a:r>
                      <a:endParaRPr lang="en-S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S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Fred Greene</a:t>
                      </a:r>
                      <a:endParaRPr lang="en-S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6</a:t>
                      </a:r>
                      <a:endParaRPr lang="en-SG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S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Ben</a:t>
                      </a:r>
                      <a:r>
                        <a:rPr lang="en-US" sz="1400" baseline="0" dirty="0" smtClean="0"/>
                        <a:t> Dean</a:t>
                      </a:r>
                      <a:endParaRPr lang="en-S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S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S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SG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S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Ben</a:t>
                      </a:r>
                      <a:r>
                        <a:rPr lang="en-US" sz="1400" baseline="0" dirty="0" smtClean="0"/>
                        <a:t> Dean</a:t>
                      </a:r>
                      <a:endParaRPr lang="en-S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S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S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SG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SG" sz="1400" dirty="0" smtClean="0"/>
                        <a:t>Instructors</a:t>
                      </a:r>
                      <a:endParaRPr lang="en-S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Damith</a:t>
                      </a:r>
                      <a:endParaRPr lang="en-S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G" sz="1400" dirty="0" smtClean="0"/>
                        <a:t>Team 1</a:t>
                      </a:r>
                      <a:endParaRPr lang="en-S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G" sz="1400" dirty="0" smtClean="0"/>
                        <a:t>-</a:t>
                      </a:r>
                      <a:endParaRPr lang="en-S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G" sz="1400" dirty="0" smtClean="0"/>
                        <a:t>Well done</a:t>
                      </a:r>
                      <a:endParaRPr lang="en-SG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S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S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S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S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SG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S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S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S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S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SG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S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S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S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SG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SG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Right Arrow 2"/>
          <p:cNvSpPr/>
          <p:nvPr/>
        </p:nvSpPr>
        <p:spPr>
          <a:xfrm>
            <a:off x="2711823" y="4614333"/>
            <a:ext cx="147918" cy="152400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sz="1600"/>
          </a:p>
        </p:txBody>
      </p:sp>
      <p:sp>
        <p:nvSpPr>
          <p:cNvPr id="46" name="Right Arrow 45"/>
          <p:cNvSpPr/>
          <p:nvPr/>
        </p:nvSpPr>
        <p:spPr>
          <a:xfrm rot="16200000" flipV="1">
            <a:off x="1366557" y="4614333"/>
            <a:ext cx="147918" cy="15240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sz="1600"/>
          </a:p>
        </p:txBody>
      </p:sp>
      <p:sp>
        <p:nvSpPr>
          <p:cNvPr id="49" name="Right Arrow 48"/>
          <p:cNvSpPr/>
          <p:nvPr/>
        </p:nvSpPr>
        <p:spPr>
          <a:xfrm>
            <a:off x="3842289" y="4614333"/>
            <a:ext cx="147918" cy="152400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sz="1600"/>
          </a:p>
        </p:txBody>
      </p:sp>
      <p:sp>
        <p:nvSpPr>
          <p:cNvPr id="51" name="Right Arrow 50"/>
          <p:cNvSpPr/>
          <p:nvPr/>
        </p:nvSpPr>
        <p:spPr>
          <a:xfrm>
            <a:off x="5147982" y="4611562"/>
            <a:ext cx="147918" cy="152400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sz="1600"/>
          </a:p>
        </p:txBody>
      </p:sp>
      <p:sp>
        <p:nvSpPr>
          <p:cNvPr id="52" name="Right Arrow 51"/>
          <p:cNvSpPr/>
          <p:nvPr/>
        </p:nvSpPr>
        <p:spPr>
          <a:xfrm>
            <a:off x="6187141" y="4611562"/>
            <a:ext cx="147918" cy="152400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sz="1600"/>
          </a:p>
        </p:txBody>
      </p:sp>
      <p:sp>
        <p:nvSpPr>
          <p:cNvPr id="4" name="Rectangle 3"/>
          <p:cNvSpPr/>
          <p:nvPr/>
        </p:nvSpPr>
        <p:spPr>
          <a:xfrm>
            <a:off x="228600" y="4111966"/>
            <a:ext cx="54483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Question 1 [What is the best selling poi...]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209550" y="8763000"/>
            <a:ext cx="54483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Question </a:t>
            </a:r>
            <a:r>
              <a:rPr lang="en-US" sz="1400" b="1" dirty="0" smtClean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2 </a:t>
            </a:r>
            <a:r>
              <a:rPr lang="en-US" sz="1400" b="1" dirty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[What is the </a:t>
            </a:r>
            <a:r>
              <a:rPr lang="en-US" sz="1400" b="1" dirty="0" smtClean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weakest ...] </a:t>
            </a:r>
            <a:endParaRPr lang="en-US" sz="1400" b="1" dirty="0">
              <a:solidFill>
                <a:srgbClr val="0070C0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228600" y="3459719"/>
            <a:ext cx="6248400" cy="540670"/>
          </a:xfrm>
          <a:prstGeom prst="roundRect">
            <a:avLst>
              <a:gd name="adj" fmla="val 8646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4" name="Flowchart: Connector 23"/>
          <p:cNvSpPr/>
          <p:nvPr/>
        </p:nvSpPr>
        <p:spPr>
          <a:xfrm>
            <a:off x="2057400" y="3558497"/>
            <a:ext cx="147918" cy="147918"/>
          </a:xfrm>
          <a:prstGeom prst="flowChartConnector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SG" sz="140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26" name="Flowchart: Connector 25"/>
          <p:cNvSpPr/>
          <p:nvPr/>
        </p:nvSpPr>
        <p:spPr>
          <a:xfrm>
            <a:off x="451556" y="3557066"/>
            <a:ext cx="147918" cy="147918"/>
          </a:xfrm>
          <a:prstGeom prst="flowChartConnector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SG" sz="140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597232" y="3477169"/>
            <a:ext cx="18792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</a:rPr>
              <a:t>Paragraph format </a:t>
            </a:r>
            <a:br>
              <a:rPr lang="en-US" sz="1400" dirty="0" smtClean="0">
                <a:solidFill>
                  <a:prstClr val="black"/>
                </a:solidFill>
              </a:rPr>
            </a:br>
            <a:r>
              <a:rPr lang="en-US" sz="1400" dirty="0" smtClean="0">
                <a:solidFill>
                  <a:prstClr val="black"/>
                </a:solidFill>
              </a:rPr>
              <a:t>- sort by giver</a:t>
            </a:r>
            <a:endParaRPr lang="en-SG" dirty="0"/>
          </a:p>
        </p:txBody>
      </p:sp>
      <p:sp>
        <p:nvSpPr>
          <p:cNvPr id="28" name="Flowchart: Connector 27"/>
          <p:cNvSpPr/>
          <p:nvPr/>
        </p:nvSpPr>
        <p:spPr>
          <a:xfrm>
            <a:off x="3810000" y="3595277"/>
            <a:ext cx="147918" cy="147918"/>
          </a:xfrm>
          <a:prstGeom prst="flowChartConnector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SG" sz="140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733800" y="3515380"/>
            <a:ext cx="17593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</a:rPr>
              <a:t>     Table format</a:t>
            </a:r>
            <a:br>
              <a:rPr lang="en-US" sz="1400" dirty="0" smtClean="0">
                <a:solidFill>
                  <a:prstClr val="black"/>
                </a:solidFill>
              </a:rPr>
            </a:br>
            <a:r>
              <a:rPr lang="en-US" sz="1400" dirty="0" smtClean="0">
                <a:solidFill>
                  <a:prstClr val="black"/>
                </a:solidFill>
              </a:rPr>
              <a:t>- one answer column</a:t>
            </a:r>
            <a:endParaRPr lang="en-SG" dirty="0"/>
          </a:p>
        </p:txBody>
      </p:sp>
      <p:sp>
        <p:nvSpPr>
          <p:cNvPr id="30" name="Rectangle 29"/>
          <p:cNvSpPr/>
          <p:nvPr/>
        </p:nvSpPr>
        <p:spPr>
          <a:xfrm>
            <a:off x="2258810" y="3465952"/>
            <a:ext cx="15699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</a:rPr>
              <a:t>Paragraph format </a:t>
            </a:r>
            <a:br>
              <a:rPr lang="en-US" sz="1400" dirty="0" smtClean="0">
                <a:solidFill>
                  <a:prstClr val="black"/>
                </a:solidFill>
              </a:rPr>
            </a:br>
            <a:r>
              <a:rPr lang="en-US" sz="1400" dirty="0" smtClean="0">
                <a:solidFill>
                  <a:prstClr val="black"/>
                </a:solidFill>
              </a:rPr>
              <a:t>- sort by receiver</a:t>
            </a:r>
            <a:endParaRPr lang="en-SG" dirty="0"/>
          </a:p>
        </p:txBody>
      </p:sp>
      <p:sp>
        <p:nvSpPr>
          <p:cNvPr id="32" name="Flowchart: Connector 31"/>
          <p:cNvSpPr/>
          <p:nvPr/>
        </p:nvSpPr>
        <p:spPr>
          <a:xfrm>
            <a:off x="5486400" y="3561482"/>
            <a:ext cx="147918" cy="147918"/>
          </a:xfrm>
          <a:prstGeom prst="flowChartConnector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SG" sz="140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368738" y="3481585"/>
            <a:ext cx="21750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</a:rPr>
              <a:t>      Table format</a:t>
            </a:r>
            <a:br>
              <a:rPr lang="en-US" sz="1400" dirty="0" smtClean="0">
                <a:solidFill>
                  <a:prstClr val="black"/>
                </a:solidFill>
              </a:rPr>
            </a:br>
            <a:r>
              <a:rPr lang="en-US" sz="1400" dirty="0" smtClean="0">
                <a:solidFill>
                  <a:prstClr val="black"/>
                </a:solidFill>
              </a:rPr>
              <a:t>- multiple answer columns</a:t>
            </a:r>
            <a:endParaRPr lang="en-SG" dirty="0"/>
          </a:p>
        </p:txBody>
      </p:sp>
      <p:sp>
        <p:nvSpPr>
          <p:cNvPr id="34" name="Flowchart: Connector 33"/>
          <p:cNvSpPr>
            <a:spLocks noChangeAspect="1"/>
          </p:cNvSpPr>
          <p:nvPr/>
        </p:nvSpPr>
        <p:spPr>
          <a:xfrm>
            <a:off x="3830577" y="3611797"/>
            <a:ext cx="108000" cy="108000"/>
          </a:xfrm>
          <a:prstGeom prst="flowChartConnector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SG" sz="140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8407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ounded Rectangle 31"/>
          <p:cNvSpPr/>
          <p:nvPr/>
        </p:nvSpPr>
        <p:spPr>
          <a:xfrm>
            <a:off x="224118" y="1534076"/>
            <a:ext cx="6248400" cy="490261"/>
          </a:xfrm>
          <a:prstGeom prst="roundRect">
            <a:avLst>
              <a:gd name="adj" fmla="val 8646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31" name="Rounded Rectangle 30"/>
          <p:cNvSpPr/>
          <p:nvPr/>
        </p:nvSpPr>
        <p:spPr>
          <a:xfrm>
            <a:off x="228600" y="609600"/>
            <a:ext cx="6248400" cy="685800"/>
          </a:xfrm>
          <a:prstGeom prst="roundRect">
            <a:avLst>
              <a:gd name="adj" fmla="val 8646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4" name="TextBox 3"/>
          <p:cNvSpPr txBox="1"/>
          <p:nvPr/>
        </p:nvSpPr>
        <p:spPr>
          <a:xfrm>
            <a:off x="605118" y="609600"/>
            <a:ext cx="838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/>
              <a:t>course</a:t>
            </a:r>
            <a:endParaRPr lang="en-SG" sz="1400" b="1" dirty="0"/>
          </a:p>
        </p:txBody>
      </p:sp>
      <p:sp>
        <p:nvSpPr>
          <p:cNvPr id="5" name="Rectangle 4"/>
          <p:cNvSpPr/>
          <p:nvPr/>
        </p:nvSpPr>
        <p:spPr>
          <a:xfrm>
            <a:off x="1524000" y="685800"/>
            <a:ext cx="1905000" cy="231577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Cs2103-jan2013</a:t>
            </a:r>
            <a:endParaRPr lang="en-SG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19200" y="152400"/>
            <a:ext cx="3429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Feedback Session Results</a:t>
            </a:r>
            <a:endParaRPr lang="en-SG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24118" y="950714"/>
            <a:ext cx="1219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/>
              <a:t>Session name</a:t>
            </a:r>
            <a:endParaRPr lang="en-SG" sz="1400" b="1" dirty="0"/>
          </a:p>
        </p:txBody>
      </p:sp>
      <p:sp>
        <p:nvSpPr>
          <p:cNvPr id="11" name="Rectangle 10"/>
          <p:cNvSpPr/>
          <p:nvPr/>
        </p:nvSpPr>
        <p:spPr>
          <a:xfrm>
            <a:off x="1524000" y="1026914"/>
            <a:ext cx="4876800" cy="231577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Feedback for project demo</a:t>
            </a:r>
            <a:endParaRPr lang="en-SG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4118" y="1607300"/>
            <a:ext cx="1219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/>
              <a:t>Open from</a:t>
            </a:r>
            <a:endParaRPr lang="en-SG" sz="1400" b="1" dirty="0"/>
          </a:p>
        </p:txBody>
      </p:sp>
      <p:sp>
        <p:nvSpPr>
          <p:cNvPr id="15" name="Rectangle 14"/>
          <p:cNvSpPr/>
          <p:nvPr/>
        </p:nvSpPr>
        <p:spPr>
          <a:xfrm>
            <a:off x="1524000" y="1645400"/>
            <a:ext cx="2133600" cy="231577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2013-May-01-12.00</a:t>
            </a:r>
            <a:endParaRPr lang="en-SG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267200" y="1645400"/>
            <a:ext cx="2133600" cy="231577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2013-May-01-12.00</a:t>
            </a:r>
            <a:endParaRPr lang="en-SG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10000" y="1607300"/>
            <a:ext cx="457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/>
              <a:t>to</a:t>
            </a:r>
            <a:endParaRPr lang="en-SG" sz="1400" dirty="0"/>
          </a:p>
        </p:txBody>
      </p:sp>
      <p:sp>
        <p:nvSpPr>
          <p:cNvPr id="12" name="Rectangle 11"/>
          <p:cNvSpPr/>
          <p:nvPr/>
        </p:nvSpPr>
        <p:spPr>
          <a:xfrm>
            <a:off x="228600" y="2895600"/>
            <a:ext cx="6243918" cy="2286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SG" sz="1600" b="1" dirty="0"/>
              <a:t>Question 1 [What is the best selling poi...] </a:t>
            </a:r>
          </a:p>
        </p:txBody>
      </p:sp>
      <p:sp>
        <p:nvSpPr>
          <p:cNvPr id="62" name="Rectangle 61"/>
          <p:cNvSpPr/>
          <p:nvPr/>
        </p:nvSpPr>
        <p:spPr>
          <a:xfrm>
            <a:off x="228600" y="3124200"/>
            <a:ext cx="6243918" cy="25908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400" b="1" dirty="0" smtClean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From: Betsy Ruth</a:t>
            </a:r>
          </a:p>
          <a:p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sample answer. 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sample 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sample 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sample 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sample 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sample 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sample 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sample 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sample 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sample 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sample 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sample 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sample 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</a:p>
          <a:p>
            <a:endParaRPr lang="en-US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sz="1400" b="1" dirty="0" smtClean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From</a:t>
            </a:r>
            <a:r>
              <a:rPr lang="en-US" sz="1400" b="1" dirty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: </a:t>
            </a:r>
            <a:r>
              <a:rPr lang="en-US" sz="1400" b="1" dirty="0" smtClean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Claire Wong</a:t>
            </a:r>
            <a:endParaRPr lang="en-US" sz="1400" b="1" dirty="0">
              <a:solidFill>
                <a:srgbClr val="0070C0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sample 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answer. sample answer. sample answer. sample answer. sample answer. sample answer. sample answer. sample answer. sample answer. sample answer. sample answer. sample answer. sample answer.</a:t>
            </a:r>
          </a:p>
          <a:p>
            <a:endParaRPr lang="en-US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  <a:p>
            <a:endParaRPr lang="en-SG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  <a:p>
            <a:endParaRPr lang="en-SG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215900" y="6019800"/>
            <a:ext cx="6243918" cy="2286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SG" sz="1600" b="1" dirty="0"/>
              <a:t>Question 2 [What is the biggest weakness...] </a:t>
            </a:r>
          </a:p>
        </p:txBody>
      </p:sp>
      <p:sp>
        <p:nvSpPr>
          <p:cNvPr id="46" name="Rectangle 45"/>
          <p:cNvSpPr/>
          <p:nvPr/>
        </p:nvSpPr>
        <p:spPr>
          <a:xfrm>
            <a:off x="215900" y="6248400"/>
            <a:ext cx="6243918" cy="22098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400" b="1" dirty="0" smtClean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Answer 1:</a:t>
            </a:r>
          </a:p>
          <a:p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sample answer. 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sample 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sample 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sample 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sample answer</a:t>
            </a:r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</a:t>
            </a:r>
            <a:endParaRPr lang="en-US" sz="1400" dirty="0" smtClean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  <a:p>
            <a:endParaRPr lang="en-US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sz="1400" b="1" dirty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Answer 2</a:t>
            </a:r>
            <a:r>
              <a:rPr lang="en-US" sz="1400" b="1" dirty="0" smtClean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:</a:t>
            </a:r>
          </a:p>
          <a:p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sample </a:t>
            </a:r>
            <a:r>
              <a:rPr lang="en-US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answer. sample answer. sample answer. sample answer. sample answer. sample answer. sample answer. sample answer. sample answer. sample answer. sample answer. sample answer. sample answer.</a:t>
            </a:r>
          </a:p>
          <a:p>
            <a:endParaRPr lang="en-US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  <a:p>
            <a:endParaRPr lang="en-SG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  <a:p>
            <a:endParaRPr lang="en-SG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7215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ectangle 85"/>
          <p:cNvSpPr/>
          <p:nvPr/>
        </p:nvSpPr>
        <p:spPr>
          <a:xfrm>
            <a:off x="217768" y="5060949"/>
            <a:ext cx="6248400" cy="240665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32" name="Rounded Rectangle 31"/>
          <p:cNvSpPr/>
          <p:nvPr/>
        </p:nvSpPr>
        <p:spPr>
          <a:xfrm>
            <a:off x="224118" y="1534076"/>
            <a:ext cx="6248400" cy="980523"/>
          </a:xfrm>
          <a:prstGeom prst="roundRect">
            <a:avLst>
              <a:gd name="adj" fmla="val 8646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31" name="Rounded Rectangle 30"/>
          <p:cNvSpPr/>
          <p:nvPr/>
        </p:nvSpPr>
        <p:spPr>
          <a:xfrm>
            <a:off x="228600" y="609600"/>
            <a:ext cx="6248400" cy="685800"/>
          </a:xfrm>
          <a:prstGeom prst="roundRect">
            <a:avLst>
              <a:gd name="adj" fmla="val 8646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4" name="TextBox 3"/>
          <p:cNvSpPr txBox="1"/>
          <p:nvPr/>
        </p:nvSpPr>
        <p:spPr>
          <a:xfrm>
            <a:off x="605118" y="609600"/>
            <a:ext cx="838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/>
              <a:t>course</a:t>
            </a:r>
            <a:endParaRPr lang="en-SG" sz="1400" b="1" dirty="0"/>
          </a:p>
        </p:txBody>
      </p:sp>
      <p:sp>
        <p:nvSpPr>
          <p:cNvPr id="5" name="Rectangle 4"/>
          <p:cNvSpPr/>
          <p:nvPr/>
        </p:nvSpPr>
        <p:spPr>
          <a:xfrm>
            <a:off x="1524000" y="685800"/>
            <a:ext cx="1905000" cy="231577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Cs2103-jan2013</a:t>
            </a:r>
            <a:endParaRPr lang="en-SG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19200" y="152400"/>
            <a:ext cx="3429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Submit Feedback</a:t>
            </a:r>
            <a:endParaRPr lang="en-SG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24118" y="950714"/>
            <a:ext cx="1219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/>
              <a:t>Session name</a:t>
            </a:r>
            <a:endParaRPr lang="en-SG" sz="1400" b="1" dirty="0"/>
          </a:p>
        </p:txBody>
      </p:sp>
      <p:sp>
        <p:nvSpPr>
          <p:cNvPr id="11" name="Rectangle 10"/>
          <p:cNvSpPr/>
          <p:nvPr/>
        </p:nvSpPr>
        <p:spPr>
          <a:xfrm>
            <a:off x="1524000" y="1026914"/>
            <a:ext cx="4876800" cy="231577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Feedback for project demo</a:t>
            </a:r>
            <a:endParaRPr lang="en-SG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4118" y="1607300"/>
            <a:ext cx="1219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/>
              <a:t>Open from</a:t>
            </a:r>
            <a:endParaRPr lang="en-SG" sz="1400" b="1" dirty="0"/>
          </a:p>
        </p:txBody>
      </p:sp>
      <p:sp>
        <p:nvSpPr>
          <p:cNvPr id="15" name="Rectangle 14"/>
          <p:cNvSpPr/>
          <p:nvPr/>
        </p:nvSpPr>
        <p:spPr>
          <a:xfrm>
            <a:off x="1524000" y="1645400"/>
            <a:ext cx="2133600" cy="231577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2013-May-01-12.00</a:t>
            </a:r>
            <a:endParaRPr lang="en-SG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267200" y="1645400"/>
            <a:ext cx="2133600" cy="231577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2013-May-01-12.00</a:t>
            </a:r>
            <a:endParaRPr lang="en-SG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10000" y="1607300"/>
            <a:ext cx="457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/>
              <a:t>to</a:t>
            </a:r>
            <a:endParaRPr lang="en-SG" sz="1400" dirty="0"/>
          </a:p>
        </p:txBody>
      </p:sp>
      <p:sp>
        <p:nvSpPr>
          <p:cNvPr id="21" name="TextBox 20"/>
          <p:cNvSpPr txBox="1"/>
          <p:nvPr/>
        </p:nvSpPr>
        <p:spPr>
          <a:xfrm>
            <a:off x="147918" y="2095500"/>
            <a:ext cx="12998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/>
              <a:t>feedback from</a:t>
            </a:r>
            <a:endParaRPr lang="en-SG" sz="1400" b="1" dirty="0"/>
          </a:p>
        </p:txBody>
      </p:sp>
      <p:sp>
        <p:nvSpPr>
          <p:cNvPr id="23" name="Rectangle 22"/>
          <p:cNvSpPr/>
          <p:nvPr/>
        </p:nvSpPr>
        <p:spPr>
          <a:xfrm>
            <a:off x="1528482" y="2133600"/>
            <a:ext cx="2133600" cy="231577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students</a:t>
            </a:r>
            <a:endParaRPr lang="en-SG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271682" y="2133600"/>
            <a:ext cx="2133600" cy="231577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other teams</a:t>
            </a:r>
            <a:endParaRPr lang="en-SG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814482" y="2095500"/>
            <a:ext cx="457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/>
              <a:t>to</a:t>
            </a:r>
            <a:endParaRPr lang="en-SG" sz="1400" dirty="0"/>
          </a:p>
        </p:txBody>
      </p:sp>
      <p:sp>
        <p:nvSpPr>
          <p:cNvPr id="22" name="Rectangle 21"/>
          <p:cNvSpPr/>
          <p:nvPr/>
        </p:nvSpPr>
        <p:spPr>
          <a:xfrm>
            <a:off x="217768" y="2895600"/>
            <a:ext cx="6248400" cy="216534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4" name="TextBox 23"/>
          <p:cNvSpPr txBox="1"/>
          <p:nvPr/>
        </p:nvSpPr>
        <p:spPr>
          <a:xfrm>
            <a:off x="228600" y="3048001"/>
            <a:ext cx="1219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/>
              <a:t>Question 1</a:t>
            </a:r>
            <a:endParaRPr lang="en-SG" sz="1400" b="1" dirty="0"/>
          </a:p>
        </p:txBody>
      </p:sp>
      <p:sp>
        <p:nvSpPr>
          <p:cNvPr id="25" name="Rectangle 24"/>
          <p:cNvSpPr/>
          <p:nvPr/>
        </p:nvSpPr>
        <p:spPr>
          <a:xfrm>
            <a:off x="1528482" y="3048000"/>
            <a:ext cx="4837684" cy="307778"/>
          </a:xfrm>
          <a:prstGeom prst="rect">
            <a:avLst/>
          </a:prstGeom>
          <a:noFill/>
          <a:ln w="9525">
            <a:noFill/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400" b="1" dirty="0" smtClean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What is the best selling point?</a:t>
            </a:r>
            <a:endParaRPr lang="en-SG" sz="1400" b="1" dirty="0">
              <a:solidFill>
                <a:srgbClr val="0070C0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81000" y="3429000"/>
            <a:ext cx="2743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Answer visible only to:</a:t>
            </a:r>
            <a:endParaRPr lang="en-SG" sz="1400" b="1" dirty="0"/>
          </a:p>
        </p:txBody>
      </p:sp>
      <p:sp>
        <p:nvSpPr>
          <p:cNvPr id="49" name="Rectangle 48"/>
          <p:cNvSpPr/>
          <p:nvPr/>
        </p:nvSpPr>
        <p:spPr>
          <a:xfrm>
            <a:off x="614352" y="3772976"/>
            <a:ext cx="571024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1400" dirty="0" smtClean="0">
                <a:solidFill>
                  <a:prstClr val="black"/>
                </a:solidFill>
              </a:rPr>
              <a:t>The receiving team/student can see the answer and your name.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400" dirty="0" smtClean="0">
                <a:solidFill>
                  <a:prstClr val="black"/>
                </a:solidFill>
              </a:rPr>
              <a:t>Instructors can see the answer, the name of the receiving student/team, and your name.</a:t>
            </a:r>
            <a:endParaRPr lang="en-SG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1400" dirty="0" smtClean="0">
                <a:solidFill>
                  <a:prstClr val="black"/>
                </a:solidFill>
              </a:rPr>
              <a:t>Other students in the course can see the answer but not your name or the receiver name.</a:t>
            </a:r>
          </a:p>
        </p:txBody>
      </p:sp>
      <p:cxnSp>
        <p:nvCxnSpPr>
          <p:cNvPr id="51" name="Straight Connector 50"/>
          <p:cNvCxnSpPr/>
          <p:nvPr/>
        </p:nvCxnSpPr>
        <p:spPr>
          <a:xfrm>
            <a:off x="121758" y="3429000"/>
            <a:ext cx="64008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Rectangle 79"/>
          <p:cNvSpPr/>
          <p:nvPr/>
        </p:nvSpPr>
        <p:spPr>
          <a:xfrm>
            <a:off x="1528482" y="5410200"/>
            <a:ext cx="4837684" cy="5334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en-SG" sz="1400" dirty="0">
              <a:solidFill>
                <a:schemeClr val="bg1">
                  <a:lumMod val="75000"/>
                </a:schemeClr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241300" y="5407223"/>
            <a:ext cx="1219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To: team 1</a:t>
            </a:r>
            <a:endParaRPr lang="en-SG" sz="1400" b="1" dirty="0"/>
          </a:p>
        </p:txBody>
      </p:sp>
      <p:sp>
        <p:nvSpPr>
          <p:cNvPr id="82" name="Rectangle 81"/>
          <p:cNvSpPr/>
          <p:nvPr/>
        </p:nvSpPr>
        <p:spPr>
          <a:xfrm>
            <a:off x="1524000" y="6098977"/>
            <a:ext cx="4837684" cy="5334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en-SG" sz="1400" dirty="0">
              <a:solidFill>
                <a:schemeClr val="bg1">
                  <a:lumMod val="75000"/>
                </a:schemeClr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236818" y="6096000"/>
            <a:ext cx="1219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To: team 2</a:t>
            </a:r>
            <a:endParaRPr lang="en-SG" sz="1400" b="1" dirty="0"/>
          </a:p>
        </p:txBody>
      </p:sp>
      <p:sp>
        <p:nvSpPr>
          <p:cNvPr id="84" name="Rectangle 83"/>
          <p:cNvSpPr/>
          <p:nvPr/>
        </p:nvSpPr>
        <p:spPr>
          <a:xfrm>
            <a:off x="1524000" y="6784777"/>
            <a:ext cx="4837684" cy="5334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en-SG" sz="1400" dirty="0">
              <a:solidFill>
                <a:schemeClr val="bg1">
                  <a:lumMod val="75000"/>
                </a:schemeClr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236818" y="6784777"/>
            <a:ext cx="1219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To: team 3</a:t>
            </a:r>
            <a:endParaRPr lang="en-SG" sz="1400" b="1" dirty="0"/>
          </a:p>
        </p:txBody>
      </p:sp>
      <p:grpSp>
        <p:nvGrpSpPr>
          <p:cNvPr id="2" name="Group 1"/>
          <p:cNvGrpSpPr/>
          <p:nvPr/>
        </p:nvGrpSpPr>
        <p:grpSpPr>
          <a:xfrm>
            <a:off x="137633" y="7620000"/>
            <a:ext cx="6555267" cy="5105400"/>
            <a:chOff x="274158" y="3048000"/>
            <a:chExt cx="6555267" cy="5105400"/>
          </a:xfrm>
        </p:grpSpPr>
        <p:sp>
          <p:nvSpPr>
            <p:cNvPr id="87" name="Rectangle 86"/>
            <p:cNvSpPr/>
            <p:nvPr/>
          </p:nvSpPr>
          <p:spPr>
            <a:xfrm>
              <a:off x="370168" y="5213349"/>
              <a:ext cx="6248400" cy="294005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88" name="Rectangle 87"/>
            <p:cNvSpPr/>
            <p:nvPr/>
          </p:nvSpPr>
          <p:spPr>
            <a:xfrm>
              <a:off x="370168" y="3048000"/>
              <a:ext cx="6248400" cy="2165349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381000" y="3200401"/>
              <a:ext cx="12192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b="1" dirty="0" smtClean="0"/>
                <a:t>Question 2</a:t>
              </a:r>
              <a:endParaRPr lang="en-SG" sz="1400" b="1" dirty="0"/>
            </a:p>
          </p:txBody>
        </p:sp>
        <p:sp>
          <p:nvSpPr>
            <p:cNvPr id="90" name="Rectangle 89"/>
            <p:cNvSpPr/>
            <p:nvPr/>
          </p:nvSpPr>
          <p:spPr>
            <a:xfrm>
              <a:off x="1680882" y="3200400"/>
              <a:ext cx="4837684" cy="307778"/>
            </a:xfrm>
            <a:prstGeom prst="rect">
              <a:avLst/>
            </a:prstGeom>
            <a:noFill/>
            <a:ln w="9525"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en-US" sz="1400" b="1" dirty="0" smtClean="0">
                  <a:solidFill>
                    <a:srgbClr val="0070C0"/>
                  </a:solidFill>
                  <a:latin typeface="Consolas" pitchFamily="49" charset="0"/>
                  <a:cs typeface="Consolas" pitchFamily="49" charset="0"/>
                </a:rPr>
                <a:t>What is the weakest point?</a:t>
              </a:r>
              <a:endParaRPr lang="en-SG" sz="1400" b="1" dirty="0">
                <a:solidFill>
                  <a:srgbClr val="0070C0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grpSp>
          <p:nvGrpSpPr>
            <p:cNvPr id="91" name="Group 90"/>
            <p:cNvGrpSpPr/>
            <p:nvPr/>
          </p:nvGrpSpPr>
          <p:grpSpPr>
            <a:xfrm>
              <a:off x="1312002" y="4070349"/>
              <a:ext cx="244475" cy="231577"/>
              <a:chOff x="7543800" y="4495800"/>
              <a:chExt cx="244475" cy="231577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92" name="Rectangle 91"/>
              <p:cNvSpPr/>
              <p:nvPr/>
            </p:nvSpPr>
            <p:spPr>
              <a:xfrm>
                <a:off x="7543800" y="4495800"/>
                <a:ext cx="228600" cy="231577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  <a:effectLst>
                <a:innerShdw blurRad="508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SG" sz="1400" dirty="0">
                  <a:solidFill>
                    <a:schemeClr val="tx1"/>
                  </a:solidFill>
                  <a:latin typeface="Consolas" pitchFamily="49" charset="0"/>
                  <a:cs typeface="Consolas" pitchFamily="49" charset="0"/>
                </a:endParaRPr>
              </a:p>
            </p:txBody>
          </p:sp>
          <p:sp>
            <p:nvSpPr>
              <p:cNvPr id="93" name="Freeform 92"/>
              <p:cNvSpPr/>
              <p:nvPr/>
            </p:nvSpPr>
            <p:spPr>
              <a:xfrm>
                <a:off x="7578725" y="4537076"/>
                <a:ext cx="209550" cy="149225"/>
              </a:xfrm>
              <a:custGeom>
                <a:avLst/>
                <a:gdLst>
                  <a:gd name="connsiteX0" fmla="*/ 0 w 209550"/>
                  <a:gd name="connsiteY0" fmla="*/ 79375 h 149225"/>
                  <a:gd name="connsiteX1" fmla="*/ 44450 w 209550"/>
                  <a:gd name="connsiteY1" fmla="*/ 149225 h 149225"/>
                  <a:gd name="connsiteX2" fmla="*/ 209550 w 209550"/>
                  <a:gd name="connsiteY2" fmla="*/ 0 h 149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9550" h="149225">
                    <a:moveTo>
                      <a:pt x="0" y="79375"/>
                    </a:moveTo>
                    <a:lnTo>
                      <a:pt x="44450" y="149225"/>
                    </a:lnTo>
                    <a:lnTo>
                      <a:pt x="209550" y="0"/>
                    </a:ln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</p:grpSp>
        <p:sp>
          <p:nvSpPr>
            <p:cNvPr id="94" name="TextBox 93"/>
            <p:cNvSpPr txBox="1"/>
            <p:nvPr/>
          </p:nvSpPr>
          <p:spPr>
            <a:xfrm>
              <a:off x="533400" y="3581400"/>
              <a:ext cx="16002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b="1" dirty="0" smtClean="0"/>
                <a:t>Answer visible to</a:t>
              </a:r>
              <a:endParaRPr lang="en-SG" sz="1400" b="1" dirty="0"/>
            </a:p>
          </p:txBody>
        </p:sp>
        <p:sp>
          <p:nvSpPr>
            <p:cNvPr id="95" name="Rectangle 94"/>
            <p:cNvSpPr/>
            <p:nvPr/>
          </p:nvSpPr>
          <p:spPr>
            <a:xfrm>
              <a:off x="1556477" y="3994149"/>
              <a:ext cx="887892" cy="307777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r>
                <a:rPr lang="en-US" sz="1400" dirty="0" smtClean="0">
                  <a:solidFill>
                    <a:prstClr val="black"/>
                  </a:solidFill>
                </a:rPr>
                <a:t>receiver</a:t>
              </a:r>
              <a:endParaRPr lang="en-SG" dirty="0"/>
            </a:p>
          </p:txBody>
        </p:sp>
        <p:grpSp>
          <p:nvGrpSpPr>
            <p:cNvPr id="96" name="Group 95"/>
            <p:cNvGrpSpPr/>
            <p:nvPr/>
          </p:nvGrpSpPr>
          <p:grpSpPr>
            <a:xfrm>
              <a:off x="1308064" y="4340125"/>
              <a:ext cx="244475" cy="231577"/>
              <a:chOff x="7543800" y="4495800"/>
              <a:chExt cx="244475" cy="231577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97" name="Rectangle 96"/>
              <p:cNvSpPr/>
              <p:nvPr/>
            </p:nvSpPr>
            <p:spPr>
              <a:xfrm>
                <a:off x="7543800" y="4495800"/>
                <a:ext cx="228600" cy="231577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  <a:effectLst>
                <a:innerShdw blurRad="508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SG" sz="1400" dirty="0">
                  <a:solidFill>
                    <a:schemeClr val="tx1"/>
                  </a:solidFill>
                  <a:latin typeface="Consolas" pitchFamily="49" charset="0"/>
                  <a:cs typeface="Consolas" pitchFamily="49" charset="0"/>
                </a:endParaRPr>
              </a:p>
            </p:txBody>
          </p:sp>
          <p:sp>
            <p:nvSpPr>
              <p:cNvPr id="98" name="Freeform 97"/>
              <p:cNvSpPr/>
              <p:nvPr/>
            </p:nvSpPr>
            <p:spPr>
              <a:xfrm>
                <a:off x="7578725" y="4537076"/>
                <a:ext cx="209550" cy="149225"/>
              </a:xfrm>
              <a:custGeom>
                <a:avLst/>
                <a:gdLst>
                  <a:gd name="connsiteX0" fmla="*/ 0 w 209550"/>
                  <a:gd name="connsiteY0" fmla="*/ 79375 h 149225"/>
                  <a:gd name="connsiteX1" fmla="*/ 44450 w 209550"/>
                  <a:gd name="connsiteY1" fmla="*/ 149225 h 149225"/>
                  <a:gd name="connsiteX2" fmla="*/ 209550 w 209550"/>
                  <a:gd name="connsiteY2" fmla="*/ 0 h 149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9550" h="149225">
                    <a:moveTo>
                      <a:pt x="0" y="79375"/>
                    </a:moveTo>
                    <a:lnTo>
                      <a:pt x="44450" y="149225"/>
                    </a:lnTo>
                    <a:lnTo>
                      <a:pt x="209550" y="0"/>
                    </a:ln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</p:grpSp>
        <p:sp>
          <p:nvSpPr>
            <p:cNvPr id="99" name="Rectangle 98"/>
            <p:cNvSpPr/>
            <p:nvPr/>
          </p:nvSpPr>
          <p:spPr>
            <a:xfrm>
              <a:off x="1552539" y="4263925"/>
              <a:ext cx="1040582" cy="307777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r>
                <a:rPr lang="en-US" sz="1400" dirty="0" smtClean="0">
                  <a:solidFill>
                    <a:prstClr val="black"/>
                  </a:solidFill>
                </a:rPr>
                <a:t>teammates</a:t>
              </a:r>
              <a:endParaRPr lang="en-SG" dirty="0"/>
            </a:p>
          </p:txBody>
        </p:sp>
        <p:grpSp>
          <p:nvGrpSpPr>
            <p:cNvPr id="100" name="Group 99"/>
            <p:cNvGrpSpPr/>
            <p:nvPr/>
          </p:nvGrpSpPr>
          <p:grpSpPr>
            <a:xfrm>
              <a:off x="1295400" y="4865572"/>
              <a:ext cx="244475" cy="231577"/>
              <a:chOff x="7543800" y="4495800"/>
              <a:chExt cx="244475" cy="231577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101" name="Rectangle 100"/>
              <p:cNvSpPr/>
              <p:nvPr/>
            </p:nvSpPr>
            <p:spPr>
              <a:xfrm>
                <a:off x="7543800" y="4495800"/>
                <a:ext cx="228600" cy="231577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  <a:effectLst>
                <a:innerShdw blurRad="508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SG" sz="1400" dirty="0">
                  <a:solidFill>
                    <a:schemeClr val="tx1"/>
                  </a:solidFill>
                  <a:latin typeface="Consolas" pitchFamily="49" charset="0"/>
                  <a:cs typeface="Consolas" pitchFamily="49" charset="0"/>
                </a:endParaRPr>
              </a:p>
            </p:txBody>
          </p:sp>
          <p:sp>
            <p:nvSpPr>
              <p:cNvPr id="102" name="Freeform 101"/>
              <p:cNvSpPr/>
              <p:nvPr/>
            </p:nvSpPr>
            <p:spPr>
              <a:xfrm>
                <a:off x="7578725" y="4537076"/>
                <a:ext cx="209550" cy="149225"/>
              </a:xfrm>
              <a:custGeom>
                <a:avLst/>
                <a:gdLst>
                  <a:gd name="connsiteX0" fmla="*/ 0 w 209550"/>
                  <a:gd name="connsiteY0" fmla="*/ 79375 h 149225"/>
                  <a:gd name="connsiteX1" fmla="*/ 44450 w 209550"/>
                  <a:gd name="connsiteY1" fmla="*/ 149225 h 149225"/>
                  <a:gd name="connsiteX2" fmla="*/ 209550 w 209550"/>
                  <a:gd name="connsiteY2" fmla="*/ 0 h 149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9550" h="149225">
                    <a:moveTo>
                      <a:pt x="0" y="79375"/>
                    </a:moveTo>
                    <a:lnTo>
                      <a:pt x="44450" y="149225"/>
                    </a:lnTo>
                    <a:lnTo>
                      <a:pt x="209550" y="0"/>
                    </a:ln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</p:grpSp>
        <p:sp>
          <p:nvSpPr>
            <p:cNvPr id="103" name="Rectangle 102"/>
            <p:cNvSpPr/>
            <p:nvPr/>
          </p:nvSpPr>
          <p:spPr>
            <a:xfrm>
              <a:off x="1539875" y="4814673"/>
              <a:ext cx="1575814" cy="307777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r>
                <a:rPr lang="en-US" sz="1400" dirty="0" smtClean="0">
                  <a:solidFill>
                    <a:prstClr val="black"/>
                  </a:solidFill>
                </a:rPr>
                <a:t>course instructors</a:t>
              </a:r>
              <a:endParaRPr lang="en-SG" dirty="0"/>
            </a:p>
          </p:txBody>
        </p:sp>
        <p:grpSp>
          <p:nvGrpSpPr>
            <p:cNvPr id="104" name="Group 103"/>
            <p:cNvGrpSpPr/>
            <p:nvPr/>
          </p:nvGrpSpPr>
          <p:grpSpPr>
            <a:xfrm>
              <a:off x="1296127" y="4600772"/>
              <a:ext cx="244475" cy="231577"/>
              <a:chOff x="7543800" y="4495800"/>
              <a:chExt cx="244475" cy="231577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105" name="Rectangle 104"/>
              <p:cNvSpPr/>
              <p:nvPr/>
            </p:nvSpPr>
            <p:spPr>
              <a:xfrm>
                <a:off x="7543800" y="4495800"/>
                <a:ext cx="228600" cy="231577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  <a:effectLst>
                <a:innerShdw blurRad="508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SG" sz="1400" dirty="0">
                  <a:solidFill>
                    <a:schemeClr val="tx1"/>
                  </a:solidFill>
                  <a:latin typeface="Consolas" pitchFamily="49" charset="0"/>
                  <a:cs typeface="Consolas" pitchFamily="49" charset="0"/>
                </a:endParaRPr>
              </a:p>
            </p:txBody>
          </p:sp>
          <p:sp>
            <p:nvSpPr>
              <p:cNvPr id="106" name="Freeform 105"/>
              <p:cNvSpPr/>
              <p:nvPr/>
            </p:nvSpPr>
            <p:spPr>
              <a:xfrm>
                <a:off x="7578725" y="4537076"/>
                <a:ext cx="209550" cy="149225"/>
              </a:xfrm>
              <a:custGeom>
                <a:avLst/>
                <a:gdLst>
                  <a:gd name="connsiteX0" fmla="*/ 0 w 209550"/>
                  <a:gd name="connsiteY0" fmla="*/ 79375 h 149225"/>
                  <a:gd name="connsiteX1" fmla="*/ 44450 w 209550"/>
                  <a:gd name="connsiteY1" fmla="*/ 149225 h 149225"/>
                  <a:gd name="connsiteX2" fmla="*/ 209550 w 209550"/>
                  <a:gd name="connsiteY2" fmla="*/ 0 h 149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9550" h="149225">
                    <a:moveTo>
                      <a:pt x="0" y="79375"/>
                    </a:moveTo>
                    <a:lnTo>
                      <a:pt x="44450" y="149225"/>
                    </a:lnTo>
                    <a:lnTo>
                      <a:pt x="209550" y="0"/>
                    </a:ln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</p:grpSp>
        <p:sp>
          <p:nvSpPr>
            <p:cNvPr id="107" name="Rectangle 106"/>
            <p:cNvSpPr/>
            <p:nvPr/>
          </p:nvSpPr>
          <p:spPr>
            <a:xfrm>
              <a:off x="1540601" y="4549873"/>
              <a:ext cx="1627195" cy="307777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r>
                <a:rPr lang="en-US" sz="1400" dirty="0" smtClean="0">
                  <a:solidFill>
                    <a:prstClr val="black"/>
                  </a:solidFill>
                </a:rPr>
                <a:t>Other course mates</a:t>
              </a:r>
              <a:endParaRPr lang="en-SG" dirty="0"/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3160993" y="3611150"/>
              <a:ext cx="168332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 smtClean="0">
                  <a:solidFill>
                    <a:prstClr val="black"/>
                  </a:solidFill>
                </a:rPr>
                <a:t>Your name visible to</a:t>
              </a:r>
              <a:endParaRPr lang="en-SG" dirty="0"/>
            </a:p>
          </p:txBody>
        </p:sp>
        <p:sp>
          <p:nvSpPr>
            <p:cNvPr id="109" name="Rectangle 108"/>
            <p:cNvSpPr/>
            <p:nvPr/>
          </p:nvSpPr>
          <p:spPr>
            <a:xfrm>
              <a:off x="4695825" y="3617599"/>
              <a:ext cx="213360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prstClr val="black"/>
                  </a:solidFill>
                </a:rPr>
                <a:t>R</a:t>
              </a:r>
              <a:r>
                <a:rPr lang="en-US" sz="1400" dirty="0" smtClean="0">
                  <a:solidFill>
                    <a:prstClr val="black"/>
                  </a:solidFill>
                </a:rPr>
                <a:t>eceiver name visible to</a:t>
              </a:r>
              <a:endParaRPr lang="en-SG" dirty="0"/>
            </a:p>
          </p:txBody>
        </p:sp>
        <p:cxnSp>
          <p:nvCxnSpPr>
            <p:cNvPr id="110" name="Straight Connector 109"/>
            <p:cNvCxnSpPr/>
            <p:nvPr/>
          </p:nvCxnSpPr>
          <p:spPr>
            <a:xfrm>
              <a:off x="274158" y="3581400"/>
              <a:ext cx="6400800" cy="0"/>
            </a:xfrm>
            <a:prstGeom prst="line">
              <a:avLst/>
            </a:prstGeom>
            <a:ln w="28575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1" name="Group 110"/>
            <p:cNvGrpSpPr/>
            <p:nvPr/>
          </p:nvGrpSpPr>
          <p:grpSpPr>
            <a:xfrm>
              <a:off x="3841463" y="4070448"/>
              <a:ext cx="244475" cy="231577"/>
              <a:chOff x="7543800" y="4495800"/>
              <a:chExt cx="244475" cy="231577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112" name="Rectangle 111"/>
              <p:cNvSpPr/>
              <p:nvPr/>
            </p:nvSpPr>
            <p:spPr>
              <a:xfrm>
                <a:off x="7543800" y="4495800"/>
                <a:ext cx="228600" cy="231577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  <a:effectLst>
                <a:innerShdw blurRad="508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SG" sz="1400" dirty="0">
                  <a:solidFill>
                    <a:schemeClr val="tx1"/>
                  </a:solidFill>
                  <a:latin typeface="Consolas" pitchFamily="49" charset="0"/>
                  <a:cs typeface="Consolas" pitchFamily="49" charset="0"/>
                </a:endParaRPr>
              </a:p>
            </p:txBody>
          </p:sp>
          <p:sp>
            <p:nvSpPr>
              <p:cNvPr id="113" name="Freeform 112"/>
              <p:cNvSpPr/>
              <p:nvPr/>
            </p:nvSpPr>
            <p:spPr>
              <a:xfrm>
                <a:off x="7578725" y="4537076"/>
                <a:ext cx="209550" cy="149225"/>
              </a:xfrm>
              <a:custGeom>
                <a:avLst/>
                <a:gdLst>
                  <a:gd name="connsiteX0" fmla="*/ 0 w 209550"/>
                  <a:gd name="connsiteY0" fmla="*/ 79375 h 149225"/>
                  <a:gd name="connsiteX1" fmla="*/ 44450 w 209550"/>
                  <a:gd name="connsiteY1" fmla="*/ 149225 h 149225"/>
                  <a:gd name="connsiteX2" fmla="*/ 209550 w 209550"/>
                  <a:gd name="connsiteY2" fmla="*/ 0 h 149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9550" h="149225">
                    <a:moveTo>
                      <a:pt x="0" y="79375"/>
                    </a:moveTo>
                    <a:lnTo>
                      <a:pt x="44450" y="149225"/>
                    </a:lnTo>
                    <a:lnTo>
                      <a:pt x="209550" y="0"/>
                    </a:ln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</p:grpSp>
        <p:grpSp>
          <p:nvGrpSpPr>
            <p:cNvPr id="114" name="Group 113"/>
            <p:cNvGrpSpPr/>
            <p:nvPr/>
          </p:nvGrpSpPr>
          <p:grpSpPr>
            <a:xfrm>
              <a:off x="3837525" y="4340224"/>
              <a:ext cx="244475" cy="231577"/>
              <a:chOff x="7543800" y="4495800"/>
              <a:chExt cx="244475" cy="231577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115" name="Rectangle 114"/>
              <p:cNvSpPr/>
              <p:nvPr/>
            </p:nvSpPr>
            <p:spPr>
              <a:xfrm>
                <a:off x="7543800" y="4495800"/>
                <a:ext cx="228600" cy="231577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  <a:effectLst>
                <a:innerShdw blurRad="508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SG" sz="1400" dirty="0">
                  <a:solidFill>
                    <a:schemeClr val="tx1"/>
                  </a:solidFill>
                  <a:latin typeface="Consolas" pitchFamily="49" charset="0"/>
                  <a:cs typeface="Consolas" pitchFamily="49" charset="0"/>
                </a:endParaRPr>
              </a:p>
            </p:txBody>
          </p:sp>
          <p:sp>
            <p:nvSpPr>
              <p:cNvPr id="116" name="Freeform 115"/>
              <p:cNvSpPr/>
              <p:nvPr/>
            </p:nvSpPr>
            <p:spPr>
              <a:xfrm>
                <a:off x="7578725" y="4537076"/>
                <a:ext cx="209550" cy="149225"/>
              </a:xfrm>
              <a:custGeom>
                <a:avLst/>
                <a:gdLst>
                  <a:gd name="connsiteX0" fmla="*/ 0 w 209550"/>
                  <a:gd name="connsiteY0" fmla="*/ 79375 h 149225"/>
                  <a:gd name="connsiteX1" fmla="*/ 44450 w 209550"/>
                  <a:gd name="connsiteY1" fmla="*/ 149225 h 149225"/>
                  <a:gd name="connsiteX2" fmla="*/ 209550 w 209550"/>
                  <a:gd name="connsiteY2" fmla="*/ 0 h 149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9550" h="149225">
                    <a:moveTo>
                      <a:pt x="0" y="79375"/>
                    </a:moveTo>
                    <a:lnTo>
                      <a:pt x="44450" y="149225"/>
                    </a:lnTo>
                    <a:lnTo>
                      <a:pt x="209550" y="0"/>
                    </a:ln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</p:grpSp>
        <p:grpSp>
          <p:nvGrpSpPr>
            <p:cNvPr id="117" name="Group 116"/>
            <p:cNvGrpSpPr/>
            <p:nvPr/>
          </p:nvGrpSpPr>
          <p:grpSpPr>
            <a:xfrm>
              <a:off x="3824861" y="4865671"/>
              <a:ext cx="244475" cy="231577"/>
              <a:chOff x="7543800" y="4495800"/>
              <a:chExt cx="244475" cy="231577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118" name="Rectangle 117"/>
              <p:cNvSpPr/>
              <p:nvPr/>
            </p:nvSpPr>
            <p:spPr>
              <a:xfrm>
                <a:off x="7543800" y="4495800"/>
                <a:ext cx="228600" cy="231577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  <a:effectLst>
                <a:innerShdw blurRad="508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SG" sz="1400" dirty="0">
                  <a:solidFill>
                    <a:schemeClr val="tx1"/>
                  </a:solidFill>
                  <a:latin typeface="Consolas" pitchFamily="49" charset="0"/>
                  <a:cs typeface="Consolas" pitchFamily="49" charset="0"/>
                </a:endParaRPr>
              </a:p>
            </p:txBody>
          </p:sp>
          <p:sp>
            <p:nvSpPr>
              <p:cNvPr id="119" name="Freeform 118"/>
              <p:cNvSpPr/>
              <p:nvPr/>
            </p:nvSpPr>
            <p:spPr>
              <a:xfrm>
                <a:off x="7578725" y="4537076"/>
                <a:ext cx="209550" cy="149225"/>
              </a:xfrm>
              <a:custGeom>
                <a:avLst/>
                <a:gdLst>
                  <a:gd name="connsiteX0" fmla="*/ 0 w 209550"/>
                  <a:gd name="connsiteY0" fmla="*/ 79375 h 149225"/>
                  <a:gd name="connsiteX1" fmla="*/ 44450 w 209550"/>
                  <a:gd name="connsiteY1" fmla="*/ 149225 h 149225"/>
                  <a:gd name="connsiteX2" fmla="*/ 209550 w 209550"/>
                  <a:gd name="connsiteY2" fmla="*/ 0 h 149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9550" h="149225">
                    <a:moveTo>
                      <a:pt x="0" y="79375"/>
                    </a:moveTo>
                    <a:lnTo>
                      <a:pt x="44450" y="149225"/>
                    </a:lnTo>
                    <a:lnTo>
                      <a:pt x="209550" y="0"/>
                    </a:ln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</p:grpSp>
        <p:grpSp>
          <p:nvGrpSpPr>
            <p:cNvPr id="120" name="Group 119"/>
            <p:cNvGrpSpPr/>
            <p:nvPr/>
          </p:nvGrpSpPr>
          <p:grpSpPr>
            <a:xfrm>
              <a:off x="3825588" y="4600871"/>
              <a:ext cx="244475" cy="231577"/>
              <a:chOff x="7543800" y="4495800"/>
              <a:chExt cx="244475" cy="231577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121" name="Rectangle 120"/>
              <p:cNvSpPr/>
              <p:nvPr/>
            </p:nvSpPr>
            <p:spPr>
              <a:xfrm>
                <a:off x="7543800" y="4495800"/>
                <a:ext cx="228600" cy="231577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  <a:effectLst>
                <a:innerShdw blurRad="508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SG" sz="1400" dirty="0">
                  <a:solidFill>
                    <a:schemeClr val="tx1"/>
                  </a:solidFill>
                  <a:latin typeface="Consolas" pitchFamily="49" charset="0"/>
                  <a:cs typeface="Consolas" pitchFamily="49" charset="0"/>
                </a:endParaRPr>
              </a:p>
            </p:txBody>
          </p:sp>
          <p:sp>
            <p:nvSpPr>
              <p:cNvPr id="122" name="Freeform 121"/>
              <p:cNvSpPr/>
              <p:nvPr/>
            </p:nvSpPr>
            <p:spPr>
              <a:xfrm>
                <a:off x="7578725" y="4537076"/>
                <a:ext cx="209550" cy="149225"/>
              </a:xfrm>
              <a:custGeom>
                <a:avLst/>
                <a:gdLst>
                  <a:gd name="connsiteX0" fmla="*/ 0 w 209550"/>
                  <a:gd name="connsiteY0" fmla="*/ 79375 h 149225"/>
                  <a:gd name="connsiteX1" fmla="*/ 44450 w 209550"/>
                  <a:gd name="connsiteY1" fmla="*/ 149225 h 149225"/>
                  <a:gd name="connsiteX2" fmla="*/ 209550 w 209550"/>
                  <a:gd name="connsiteY2" fmla="*/ 0 h 149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9550" h="149225">
                    <a:moveTo>
                      <a:pt x="0" y="79375"/>
                    </a:moveTo>
                    <a:lnTo>
                      <a:pt x="44450" y="149225"/>
                    </a:lnTo>
                    <a:lnTo>
                      <a:pt x="209550" y="0"/>
                    </a:ln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</p:grpSp>
        <p:grpSp>
          <p:nvGrpSpPr>
            <p:cNvPr id="123" name="Group 122"/>
            <p:cNvGrpSpPr/>
            <p:nvPr/>
          </p:nvGrpSpPr>
          <p:grpSpPr>
            <a:xfrm>
              <a:off x="5394340" y="4070348"/>
              <a:ext cx="244475" cy="231577"/>
              <a:chOff x="7543800" y="4495800"/>
              <a:chExt cx="244475" cy="231577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124" name="Rectangle 123"/>
              <p:cNvSpPr/>
              <p:nvPr/>
            </p:nvSpPr>
            <p:spPr>
              <a:xfrm>
                <a:off x="7543800" y="4495800"/>
                <a:ext cx="228600" cy="231577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50000"/>
                  </a:schemeClr>
                </a:solidFill>
              </a:ln>
              <a:effectLst>
                <a:innerShdw blurRad="508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SG" sz="1400" dirty="0">
                  <a:solidFill>
                    <a:schemeClr val="tx1"/>
                  </a:solidFill>
                  <a:latin typeface="Consolas" pitchFamily="49" charset="0"/>
                  <a:cs typeface="Consolas" pitchFamily="49" charset="0"/>
                </a:endParaRPr>
              </a:p>
            </p:txBody>
          </p:sp>
          <p:sp>
            <p:nvSpPr>
              <p:cNvPr id="125" name="Freeform 124"/>
              <p:cNvSpPr/>
              <p:nvPr/>
            </p:nvSpPr>
            <p:spPr>
              <a:xfrm>
                <a:off x="7578725" y="4537076"/>
                <a:ext cx="209550" cy="149225"/>
              </a:xfrm>
              <a:custGeom>
                <a:avLst/>
                <a:gdLst>
                  <a:gd name="connsiteX0" fmla="*/ 0 w 209550"/>
                  <a:gd name="connsiteY0" fmla="*/ 79375 h 149225"/>
                  <a:gd name="connsiteX1" fmla="*/ 44450 w 209550"/>
                  <a:gd name="connsiteY1" fmla="*/ 149225 h 149225"/>
                  <a:gd name="connsiteX2" fmla="*/ 209550 w 209550"/>
                  <a:gd name="connsiteY2" fmla="*/ 0 h 149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9550" h="149225">
                    <a:moveTo>
                      <a:pt x="0" y="79375"/>
                    </a:moveTo>
                    <a:lnTo>
                      <a:pt x="44450" y="149225"/>
                    </a:lnTo>
                    <a:lnTo>
                      <a:pt x="209550" y="0"/>
                    </a:lnTo>
                  </a:path>
                </a:pathLst>
              </a:cu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</p:grpSp>
        <p:grpSp>
          <p:nvGrpSpPr>
            <p:cNvPr id="126" name="Group 125"/>
            <p:cNvGrpSpPr/>
            <p:nvPr/>
          </p:nvGrpSpPr>
          <p:grpSpPr>
            <a:xfrm>
              <a:off x="5390402" y="4340124"/>
              <a:ext cx="244475" cy="231577"/>
              <a:chOff x="7543800" y="4495800"/>
              <a:chExt cx="244475" cy="231577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127" name="Rectangle 126"/>
              <p:cNvSpPr/>
              <p:nvPr/>
            </p:nvSpPr>
            <p:spPr>
              <a:xfrm>
                <a:off x="7543800" y="4495800"/>
                <a:ext cx="228600" cy="231577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  <a:effectLst>
                <a:innerShdw blurRad="508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SG" sz="1400" dirty="0">
                  <a:solidFill>
                    <a:schemeClr val="tx1"/>
                  </a:solidFill>
                  <a:latin typeface="Consolas" pitchFamily="49" charset="0"/>
                  <a:cs typeface="Consolas" pitchFamily="49" charset="0"/>
                </a:endParaRPr>
              </a:p>
            </p:txBody>
          </p:sp>
          <p:sp>
            <p:nvSpPr>
              <p:cNvPr id="128" name="Freeform 127"/>
              <p:cNvSpPr/>
              <p:nvPr/>
            </p:nvSpPr>
            <p:spPr>
              <a:xfrm>
                <a:off x="7578725" y="4537076"/>
                <a:ext cx="209550" cy="149225"/>
              </a:xfrm>
              <a:custGeom>
                <a:avLst/>
                <a:gdLst>
                  <a:gd name="connsiteX0" fmla="*/ 0 w 209550"/>
                  <a:gd name="connsiteY0" fmla="*/ 79375 h 149225"/>
                  <a:gd name="connsiteX1" fmla="*/ 44450 w 209550"/>
                  <a:gd name="connsiteY1" fmla="*/ 149225 h 149225"/>
                  <a:gd name="connsiteX2" fmla="*/ 209550 w 209550"/>
                  <a:gd name="connsiteY2" fmla="*/ 0 h 149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9550" h="149225">
                    <a:moveTo>
                      <a:pt x="0" y="79375"/>
                    </a:moveTo>
                    <a:lnTo>
                      <a:pt x="44450" y="149225"/>
                    </a:lnTo>
                    <a:lnTo>
                      <a:pt x="209550" y="0"/>
                    </a:ln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</p:grpSp>
        <p:grpSp>
          <p:nvGrpSpPr>
            <p:cNvPr id="129" name="Group 128"/>
            <p:cNvGrpSpPr/>
            <p:nvPr/>
          </p:nvGrpSpPr>
          <p:grpSpPr>
            <a:xfrm>
              <a:off x="5377738" y="4865571"/>
              <a:ext cx="244475" cy="231577"/>
              <a:chOff x="7543800" y="4495800"/>
              <a:chExt cx="244475" cy="231577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130" name="Rectangle 129"/>
              <p:cNvSpPr/>
              <p:nvPr/>
            </p:nvSpPr>
            <p:spPr>
              <a:xfrm>
                <a:off x="7543800" y="4495800"/>
                <a:ext cx="228600" cy="231577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  <a:effectLst>
                <a:innerShdw blurRad="508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SG" sz="1400" dirty="0">
                  <a:solidFill>
                    <a:schemeClr val="tx1"/>
                  </a:solidFill>
                  <a:latin typeface="Consolas" pitchFamily="49" charset="0"/>
                  <a:cs typeface="Consolas" pitchFamily="49" charset="0"/>
                </a:endParaRPr>
              </a:p>
            </p:txBody>
          </p:sp>
          <p:sp>
            <p:nvSpPr>
              <p:cNvPr id="131" name="Freeform 130"/>
              <p:cNvSpPr/>
              <p:nvPr/>
            </p:nvSpPr>
            <p:spPr>
              <a:xfrm>
                <a:off x="7578725" y="4537076"/>
                <a:ext cx="209550" cy="149225"/>
              </a:xfrm>
              <a:custGeom>
                <a:avLst/>
                <a:gdLst>
                  <a:gd name="connsiteX0" fmla="*/ 0 w 209550"/>
                  <a:gd name="connsiteY0" fmla="*/ 79375 h 149225"/>
                  <a:gd name="connsiteX1" fmla="*/ 44450 w 209550"/>
                  <a:gd name="connsiteY1" fmla="*/ 149225 h 149225"/>
                  <a:gd name="connsiteX2" fmla="*/ 209550 w 209550"/>
                  <a:gd name="connsiteY2" fmla="*/ 0 h 149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9550" h="149225">
                    <a:moveTo>
                      <a:pt x="0" y="79375"/>
                    </a:moveTo>
                    <a:lnTo>
                      <a:pt x="44450" y="149225"/>
                    </a:lnTo>
                    <a:lnTo>
                      <a:pt x="209550" y="0"/>
                    </a:ln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</p:grpSp>
        <p:grpSp>
          <p:nvGrpSpPr>
            <p:cNvPr id="132" name="Group 131"/>
            <p:cNvGrpSpPr/>
            <p:nvPr/>
          </p:nvGrpSpPr>
          <p:grpSpPr>
            <a:xfrm>
              <a:off x="5378465" y="4600771"/>
              <a:ext cx="244475" cy="231577"/>
              <a:chOff x="7543800" y="4495800"/>
              <a:chExt cx="244475" cy="231577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133" name="Rectangle 132"/>
              <p:cNvSpPr/>
              <p:nvPr/>
            </p:nvSpPr>
            <p:spPr>
              <a:xfrm>
                <a:off x="7543800" y="4495800"/>
                <a:ext cx="228600" cy="231577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</a:ln>
              <a:effectLst>
                <a:innerShdw blurRad="508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SG" sz="1400" dirty="0">
                  <a:solidFill>
                    <a:schemeClr val="tx1"/>
                  </a:solidFill>
                  <a:latin typeface="Consolas" pitchFamily="49" charset="0"/>
                  <a:cs typeface="Consolas" pitchFamily="49" charset="0"/>
                </a:endParaRPr>
              </a:p>
            </p:txBody>
          </p:sp>
          <p:sp>
            <p:nvSpPr>
              <p:cNvPr id="134" name="Freeform 133"/>
              <p:cNvSpPr/>
              <p:nvPr/>
            </p:nvSpPr>
            <p:spPr>
              <a:xfrm>
                <a:off x="7578725" y="4537076"/>
                <a:ext cx="209550" cy="149225"/>
              </a:xfrm>
              <a:custGeom>
                <a:avLst/>
                <a:gdLst>
                  <a:gd name="connsiteX0" fmla="*/ 0 w 209550"/>
                  <a:gd name="connsiteY0" fmla="*/ 79375 h 149225"/>
                  <a:gd name="connsiteX1" fmla="*/ 44450 w 209550"/>
                  <a:gd name="connsiteY1" fmla="*/ 149225 h 149225"/>
                  <a:gd name="connsiteX2" fmla="*/ 209550 w 209550"/>
                  <a:gd name="connsiteY2" fmla="*/ 0 h 149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9550" h="149225">
                    <a:moveTo>
                      <a:pt x="0" y="79375"/>
                    </a:moveTo>
                    <a:lnTo>
                      <a:pt x="44450" y="149225"/>
                    </a:lnTo>
                    <a:lnTo>
                      <a:pt x="209550" y="0"/>
                    </a:ln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</p:grpSp>
        <p:cxnSp>
          <p:nvCxnSpPr>
            <p:cNvPr id="135" name="Straight Connector 134"/>
            <p:cNvCxnSpPr/>
            <p:nvPr/>
          </p:nvCxnSpPr>
          <p:spPr>
            <a:xfrm>
              <a:off x="4772025" y="3581400"/>
              <a:ext cx="0" cy="1631949"/>
            </a:xfrm>
            <a:prstGeom prst="line">
              <a:avLst/>
            </a:prstGeom>
            <a:ln w="28575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/>
            <p:cNvCxnSpPr/>
            <p:nvPr/>
          </p:nvCxnSpPr>
          <p:spPr>
            <a:xfrm>
              <a:off x="274158" y="3938077"/>
              <a:ext cx="6400800" cy="0"/>
            </a:xfrm>
            <a:prstGeom prst="line">
              <a:avLst/>
            </a:prstGeom>
            <a:ln w="28575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/>
            <p:cNvCxnSpPr/>
            <p:nvPr/>
          </p:nvCxnSpPr>
          <p:spPr>
            <a:xfrm>
              <a:off x="3124200" y="3581400"/>
              <a:ext cx="0" cy="1631949"/>
            </a:xfrm>
            <a:prstGeom prst="line">
              <a:avLst/>
            </a:prstGeom>
            <a:ln w="28575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8" name="Rectangle 137"/>
            <p:cNvSpPr/>
            <p:nvPr/>
          </p:nvSpPr>
          <p:spPr>
            <a:xfrm>
              <a:off x="1680882" y="5562600"/>
              <a:ext cx="4837684" cy="6858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en-US" sz="1400" dirty="0" smtClean="0">
                  <a:solidFill>
                    <a:schemeClr val="bg1">
                      <a:lumMod val="75000"/>
                    </a:schemeClr>
                  </a:solidFill>
                  <a:latin typeface="Consolas" pitchFamily="49" charset="0"/>
                  <a:cs typeface="Consolas" pitchFamily="49" charset="0"/>
                </a:rPr>
                <a:t>What is the best selling point?</a:t>
              </a:r>
              <a:endParaRPr lang="en-SG" sz="1400" dirty="0">
                <a:solidFill>
                  <a:schemeClr val="bg1">
                    <a:lumMod val="75000"/>
                  </a:schemeClr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393700" y="5559623"/>
              <a:ext cx="12192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/>
                <a:t>To: team 1</a:t>
              </a:r>
              <a:endParaRPr lang="en-SG" sz="1400" b="1" dirty="0"/>
            </a:p>
          </p:txBody>
        </p:sp>
        <p:sp>
          <p:nvSpPr>
            <p:cNvPr id="140" name="Rectangle 139"/>
            <p:cNvSpPr/>
            <p:nvPr/>
          </p:nvSpPr>
          <p:spPr>
            <a:xfrm>
              <a:off x="1676400" y="6477000"/>
              <a:ext cx="4837684" cy="6858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en-US" sz="1400" dirty="0" smtClean="0">
                  <a:solidFill>
                    <a:schemeClr val="bg1">
                      <a:lumMod val="75000"/>
                    </a:schemeClr>
                  </a:solidFill>
                  <a:latin typeface="Consolas" pitchFamily="49" charset="0"/>
                  <a:cs typeface="Consolas" pitchFamily="49" charset="0"/>
                </a:rPr>
                <a:t>What is the best selling point?</a:t>
              </a:r>
              <a:endParaRPr lang="en-SG" sz="1400" dirty="0">
                <a:solidFill>
                  <a:schemeClr val="bg1">
                    <a:lumMod val="75000"/>
                  </a:schemeClr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389218" y="6474023"/>
              <a:ext cx="12192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/>
                <a:t>To: team 2</a:t>
              </a:r>
              <a:endParaRPr lang="en-SG" sz="1400" b="1" dirty="0"/>
            </a:p>
          </p:txBody>
        </p:sp>
        <p:sp>
          <p:nvSpPr>
            <p:cNvPr id="142" name="Rectangle 141"/>
            <p:cNvSpPr/>
            <p:nvPr/>
          </p:nvSpPr>
          <p:spPr>
            <a:xfrm>
              <a:off x="1676400" y="7315200"/>
              <a:ext cx="4837684" cy="6858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en-US" sz="1400" dirty="0" smtClean="0">
                  <a:solidFill>
                    <a:schemeClr val="bg1">
                      <a:lumMod val="75000"/>
                    </a:schemeClr>
                  </a:solidFill>
                  <a:latin typeface="Consolas" pitchFamily="49" charset="0"/>
                  <a:cs typeface="Consolas" pitchFamily="49" charset="0"/>
                </a:rPr>
                <a:t>What is the best selling point?</a:t>
              </a:r>
              <a:endParaRPr lang="en-SG" sz="1400" dirty="0">
                <a:solidFill>
                  <a:schemeClr val="bg1">
                    <a:lumMod val="75000"/>
                  </a:schemeClr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389218" y="7312223"/>
              <a:ext cx="12192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/>
                <a:t>To: team 3</a:t>
              </a:r>
              <a:endParaRPr lang="en-SG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503749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24462" y="651077"/>
            <a:ext cx="6248400" cy="5216323"/>
          </a:xfrm>
          <a:prstGeom prst="roundRect">
            <a:avLst>
              <a:gd name="adj" fmla="val 57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5" name="TextBox 4"/>
          <p:cNvSpPr txBox="1"/>
          <p:nvPr/>
        </p:nvSpPr>
        <p:spPr>
          <a:xfrm>
            <a:off x="335294" y="651079"/>
            <a:ext cx="1219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/>
              <a:t>Comment</a:t>
            </a:r>
            <a:endParaRPr lang="en-SG" sz="1400" b="1" dirty="0"/>
          </a:p>
        </p:txBody>
      </p:sp>
      <p:sp>
        <p:nvSpPr>
          <p:cNvPr id="6" name="Rectangle 5"/>
          <p:cNvSpPr/>
          <p:nvPr/>
        </p:nvSpPr>
        <p:spPr>
          <a:xfrm>
            <a:off x="637853" y="955879"/>
            <a:ext cx="5835007" cy="74421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4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I think this response is unfair</a:t>
            </a:r>
            <a:endParaRPr lang="en-SG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786099" y="4339922"/>
            <a:ext cx="244475" cy="231577"/>
            <a:chOff x="7543800" y="4495800"/>
            <a:chExt cx="244475" cy="231577"/>
          </a:xfrm>
        </p:grpSpPr>
        <p:sp>
          <p:nvSpPr>
            <p:cNvPr id="8" name="Rectangle 7"/>
            <p:cNvSpPr/>
            <p:nvPr/>
          </p:nvSpPr>
          <p:spPr>
            <a:xfrm>
              <a:off x="7543800" y="4495800"/>
              <a:ext cx="228600" cy="2315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9" name="Freeform 8"/>
            <p:cNvSpPr/>
            <p:nvPr/>
          </p:nvSpPr>
          <p:spPr>
            <a:xfrm>
              <a:off x="7578725" y="4537076"/>
              <a:ext cx="209550" cy="149225"/>
            </a:xfrm>
            <a:custGeom>
              <a:avLst/>
              <a:gdLst>
                <a:gd name="connsiteX0" fmla="*/ 0 w 209550"/>
                <a:gd name="connsiteY0" fmla="*/ 79375 h 149225"/>
                <a:gd name="connsiteX1" fmla="*/ 44450 w 209550"/>
                <a:gd name="connsiteY1" fmla="*/ 149225 h 149225"/>
                <a:gd name="connsiteX2" fmla="*/ 209550 w 209550"/>
                <a:gd name="connsiteY2" fmla="*/ 0 h 14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9550" h="149225">
                  <a:moveTo>
                    <a:pt x="0" y="79375"/>
                  </a:moveTo>
                  <a:lnTo>
                    <a:pt x="44450" y="149225"/>
                  </a:lnTo>
                  <a:lnTo>
                    <a:pt x="209550" y="0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487693" y="3878140"/>
            <a:ext cx="2154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Comment visible to</a:t>
            </a:r>
            <a:endParaRPr lang="en-SG" sz="1400" b="1" dirty="0"/>
          </a:p>
        </p:txBody>
      </p:sp>
      <p:sp>
        <p:nvSpPr>
          <p:cNvPr id="11" name="Rectangle 10"/>
          <p:cNvSpPr/>
          <p:nvPr/>
        </p:nvSpPr>
        <p:spPr>
          <a:xfrm>
            <a:off x="1030574" y="4263722"/>
            <a:ext cx="11251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</a:rPr>
              <a:t>receiver(s)</a:t>
            </a:r>
            <a:endParaRPr lang="en-SG" dirty="0"/>
          </a:p>
        </p:txBody>
      </p:sp>
      <p:grpSp>
        <p:nvGrpSpPr>
          <p:cNvPr id="12" name="Group 11"/>
          <p:cNvGrpSpPr/>
          <p:nvPr/>
        </p:nvGrpSpPr>
        <p:grpSpPr>
          <a:xfrm>
            <a:off x="782161" y="4609698"/>
            <a:ext cx="244475" cy="231577"/>
            <a:chOff x="7543800" y="4495800"/>
            <a:chExt cx="244475" cy="231577"/>
          </a:xfrm>
        </p:grpSpPr>
        <p:sp>
          <p:nvSpPr>
            <p:cNvPr id="13" name="Rectangle 12"/>
            <p:cNvSpPr/>
            <p:nvPr/>
          </p:nvSpPr>
          <p:spPr>
            <a:xfrm>
              <a:off x="7543800" y="4495800"/>
              <a:ext cx="228600" cy="2315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14" name="Freeform 13"/>
            <p:cNvSpPr/>
            <p:nvPr/>
          </p:nvSpPr>
          <p:spPr>
            <a:xfrm>
              <a:off x="7578725" y="4537076"/>
              <a:ext cx="209550" cy="149225"/>
            </a:xfrm>
            <a:custGeom>
              <a:avLst/>
              <a:gdLst>
                <a:gd name="connsiteX0" fmla="*/ 0 w 209550"/>
                <a:gd name="connsiteY0" fmla="*/ 79375 h 149225"/>
                <a:gd name="connsiteX1" fmla="*/ 44450 w 209550"/>
                <a:gd name="connsiteY1" fmla="*/ 149225 h 149225"/>
                <a:gd name="connsiteX2" fmla="*/ 209550 w 209550"/>
                <a:gd name="connsiteY2" fmla="*/ 0 h 14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9550" h="149225">
                  <a:moveTo>
                    <a:pt x="0" y="79375"/>
                  </a:moveTo>
                  <a:lnTo>
                    <a:pt x="44450" y="149225"/>
                  </a:lnTo>
                  <a:lnTo>
                    <a:pt x="209550" y="0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sp>
        <p:nvSpPr>
          <p:cNvPr id="15" name="Rectangle 14"/>
          <p:cNvSpPr/>
          <p:nvPr/>
        </p:nvSpPr>
        <p:spPr>
          <a:xfrm>
            <a:off x="1026635" y="4533498"/>
            <a:ext cx="22042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</a:rPr>
              <a:t>giver’s team members</a:t>
            </a:r>
            <a:endParaRPr lang="en-SG" dirty="0"/>
          </a:p>
        </p:txBody>
      </p:sp>
      <p:grpSp>
        <p:nvGrpSpPr>
          <p:cNvPr id="16" name="Group 15"/>
          <p:cNvGrpSpPr/>
          <p:nvPr/>
        </p:nvGrpSpPr>
        <p:grpSpPr>
          <a:xfrm>
            <a:off x="769497" y="5135145"/>
            <a:ext cx="244475" cy="231577"/>
            <a:chOff x="7543800" y="4495800"/>
            <a:chExt cx="244475" cy="231577"/>
          </a:xfrm>
        </p:grpSpPr>
        <p:sp>
          <p:nvSpPr>
            <p:cNvPr id="17" name="Rectangle 16"/>
            <p:cNvSpPr/>
            <p:nvPr/>
          </p:nvSpPr>
          <p:spPr>
            <a:xfrm>
              <a:off x="7543800" y="4495800"/>
              <a:ext cx="228600" cy="2315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18" name="Freeform 17"/>
            <p:cNvSpPr/>
            <p:nvPr/>
          </p:nvSpPr>
          <p:spPr>
            <a:xfrm>
              <a:off x="7578725" y="4537076"/>
              <a:ext cx="209550" cy="149225"/>
            </a:xfrm>
            <a:custGeom>
              <a:avLst/>
              <a:gdLst>
                <a:gd name="connsiteX0" fmla="*/ 0 w 209550"/>
                <a:gd name="connsiteY0" fmla="*/ 79375 h 149225"/>
                <a:gd name="connsiteX1" fmla="*/ 44450 w 209550"/>
                <a:gd name="connsiteY1" fmla="*/ 149225 h 149225"/>
                <a:gd name="connsiteX2" fmla="*/ 209550 w 209550"/>
                <a:gd name="connsiteY2" fmla="*/ 0 h 14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9550" h="149225">
                  <a:moveTo>
                    <a:pt x="0" y="79375"/>
                  </a:moveTo>
                  <a:lnTo>
                    <a:pt x="44450" y="149225"/>
                  </a:lnTo>
                  <a:lnTo>
                    <a:pt x="209550" y="0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sp>
        <p:nvSpPr>
          <p:cNvPr id="19" name="Rectangle 18"/>
          <p:cNvSpPr/>
          <p:nvPr/>
        </p:nvSpPr>
        <p:spPr>
          <a:xfrm>
            <a:off x="1013971" y="5084246"/>
            <a:ext cx="20619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</a:rPr>
              <a:t>Instructors</a:t>
            </a:r>
            <a:endParaRPr lang="en-SG" dirty="0"/>
          </a:p>
        </p:txBody>
      </p:sp>
      <p:grpSp>
        <p:nvGrpSpPr>
          <p:cNvPr id="20" name="Group 19"/>
          <p:cNvGrpSpPr/>
          <p:nvPr/>
        </p:nvGrpSpPr>
        <p:grpSpPr>
          <a:xfrm>
            <a:off x="770224" y="4870345"/>
            <a:ext cx="244475" cy="231577"/>
            <a:chOff x="7543800" y="4495800"/>
            <a:chExt cx="244475" cy="231577"/>
          </a:xfrm>
        </p:grpSpPr>
        <p:sp>
          <p:nvSpPr>
            <p:cNvPr id="21" name="Rectangle 20"/>
            <p:cNvSpPr/>
            <p:nvPr/>
          </p:nvSpPr>
          <p:spPr>
            <a:xfrm>
              <a:off x="7543800" y="4495800"/>
              <a:ext cx="228600" cy="2315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22" name="Freeform 21"/>
            <p:cNvSpPr/>
            <p:nvPr/>
          </p:nvSpPr>
          <p:spPr>
            <a:xfrm>
              <a:off x="7578725" y="4537076"/>
              <a:ext cx="209550" cy="149225"/>
            </a:xfrm>
            <a:custGeom>
              <a:avLst/>
              <a:gdLst>
                <a:gd name="connsiteX0" fmla="*/ 0 w 209550"/>
                <a:gd name="connsiteY0" fmla="*/ 79375 h 149225"/>
                <a:gd name="connsiteX1" fmla="*/ 44450 w 209550"/>
                <a:gd name="connsiteY1" fmla="*/ 149225 h 149225"/>
                <a:gd name="connsiteX2" fmla="*/ 209550 w 209550"/>
                <a:gd name="connsiteY2" fmla="*/ 0 h 14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9550" h="149225">
                  <a:moveTo>
                    <a:pt x="0" y="79375"/>
                  </a:moveTo>
                  <a:lnTo>
                    <a:pt x="44450" y="149225"/>
                  </a:lnTo>
                  <a:lnTo>
                    <a:pt x="209550" y="0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sp>
        <p:nvSpPr>
          <p:cNvPr id="23" name="Rectangle 22"/>
          <p:cNvSpPr/>
          <p:nvPr/>
        </p:nvSpPr>
        <p:spPr>
          <a:xfrm>
            <a:off x="1014698" y="4819446"/>
            <a:ext cx="162719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</a:rPr>
              <a:t>Other course mates</a:t>
            </a:r>
            <a:endParaRPr lang="en-SG" dirty="0"/>
          </a:p>
        </p:txBody>
      </p:sp>
      <p:sp>
        <p:nvSpPr>
          <p:cNvPr id="24" name="Rectangle 23"/>
          <p:cNvSpPr/>
          <p:nvPr/>
        </p:nvSpPr>
        <p:spPr>
          <a:xfrm>
            <a:off x="3448662" y="3907890"/>
            <a:ext cx="168332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</a:rPr>
              <a:t>Show your name</a:t>
            </a:r>
            <a:endParaRPr lang="en-SG" dirty="0"/>
          </a:p>
        </p:txBody>
      </p:sp>
      <p:sp>
        <p:nvSpPr>
          <p:cNvPr id="25" name="Rectangle 24"/>
          <p:cNvSpPr/>
          <p:nvPr/>
        </p:nvSpPr>
        <p:spPr>
          <a:xfrm>
            <a:off x="4907294" y="3914339"/>
            <a:ext cx="187531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</a:rPr>
              <a:t>Show receiver name</a:t>
            </a:r>
            <a:endParaRPr lang="en-SG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228452" y="4221040"/>
            <a:ext cx="64008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26"/>
          <p:cNvGrpSpPr/>
          <p:nvPr/>
        </p:nvGrpSpPr>
        <p:grpSpPr>
          <a:xfrm>
            <a:off x="4129132" y="4367188"/>
            <a:ext cx="244475" cy="231577"/>
            <a:chOff x="7543800" y="4495800"/>
            <a:chExt cx="244475" cy="231577"/>
          </a:xfrm>
        </p:grpSpPr>
        <p:sp>
          <p:nvSpPr>
            <p:cNvPr id="28" name="Rectangle 27"/>
            <p:cNvSpPr/>
            <p:nvPr/>
          </p:nvSpPr>
          <p:spPr>
            <a:xfrm>
              <a:off x="7543800" y="4495800"/>
              <a:ext cx="228600" cy="2315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29" name="Freeform 28"/>
            <p:cNvSpPr/>
            <p:nvPr/>
          </p:nvSpPr>
          <p:spPr>
            <a:xfrm>
              <a:off x="7578725" y="4537076"/>
              <a:ext cx="209550" cy="149225"/>
            </a:xfrm>
            <a:custGeom>
              <a:avLst/>
              <a:gdLst>
                <a:gd name="connsiteX0" fmla="*/ 0 w 209550"/>
                <a:gd name="connsiteY0" fmla="*/ 79375 h 149225"/>
                <a:gd name="connsiteX1" fmla="*/ 44450 w 209550"/>
                <a:gd name="connsiteY1" fmla="*/ 149225 h 149225"/>
                <a:gd name="connsiteX2" fmla="*/ 209550 w 209550"/>
                <a:gd name="connsiteY2" fmla="*/ 0 h 14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9550" h="149225">
                  <a:moveTo>
                    <a:pt x="0" y="79375"/>
                  </a:moveTo>
                  <a:lnTo>
                    <a:pt x="44450" y="149225"/>
                  </a:lnTo>
                  <a:lnTo>
                    <a:pt x="209550" y="0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125194" y="4636964"/>
            <a:ext cx="244475" cy="231577"/>
            <a:chOff x="7543800" y="4495800"/>
            <a:chExt cx="244475" cy="231577"/>
          </a:xfrm>
        </p:grpSpPr>
        <p:sp>
          <p:nvSpPr>
            <p:cNvPr id="31" name="Rectangle 30"/>
            <p:cNvSpPr/>
            <p:nvPr/>
          </p:nvSpPr>
          <p:spPr>
            <a:xfrm>
              <a:off x="7543800" y="4495800"/>
              <a:ext cx="228600" cy="2315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32" name="Freeform 31"/>
            <p:cNvSpPr/>
            <p:nvPr/>
          </p:nvSpPr>
          <p:spPr>
            <a:xfrm>
              <a:off x="7578725" y="4537076"/>
              <a:ext cx="209550" cy="149225"/>
            </a:xfrm>
            <a:custGeom>
              <a:avLst/>
              <a:gdLst>
                <a:gd name="connsiteX0" fmla="*/ 0 w 209550"/>
                <a:gd name="connsiteY0" fmla="*/ 79375 h 149225"/>
                <a:gd name="connsiteX1" fmla="*/ 44450 w 209550"/>
                <a:gd name="connsiteY1" fmla="*/ 149225 h 149225"/>
                <a:gd name="connsiteX2" fmla="*/ 209550 w 209550"/>
                <a:gd name="connsiteY2" fmla="*/ 0 h 14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9550" h="149225">
                  <a:moveTo>
                    <a:pt x="0" y="79375"/>
                  </a:moveTo>
                  <a:lnTo>
                    <a:pt x="44450" y="149225"/>
                  </a:lnTo>
                  <a:lnTo>
                    <a:pt x="209550" y="0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4112530" y="5162411"/>
            <a:ext cx="244475" cy="231577"/>
            <a:chOff x="7543800" y="4495800"/>
            <a:chExt cx="244475" cy="231577"/>
          </a:xfrm>
        </p:grpSpPr>
        <p:sp>
          <p:nvSpPr>
            <p:cNvPr id="34" name="Rectangle 33"/>
            <p:cNvSpPr/>
            <p:nvPr/>
          </p:nvSpPr>
          <p:spPr>
            <a:xfrm>
              <a:off x="7543800" y="4495800"/>
              <a:ext cx="228600" cy="2315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35" name="Freeform 34"/>
            <p:cNvSpPr/>
            <p:nvPr/>
          </p:nvSpPr>
          <p:spPr>
            <a:xfrm>
              <a:off x="7578725" y="4537076"/>
              <a:ext cx="209550" cy="149225"/>
            </a:xfrm>
            <a:custGeom>
              <a:avLst/>
              <a:gdLst>
                <a:gd name="connsiteX0" fmla="*/ 0 w 209550"/>
                <a:gd name="connsiteY0" fmla="*/ 79375 h 149225"/>
                <a:gd name="connsiteX1" fmla="*/ 44450 w 209550"/>
                <a:gd name="connsiteY1" fmla="*/ 149225 h 149225"/>
                <a:gd name="connsiteX2" fmla="*/ 209550 w 209550"/>
                <a:gd name="connsiteY2" fmla="*/ 0 h 14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9550" h="149225">
                  <a:moveTo>
                    <a:pt x="0" y="79375"/>
                  </a:moveTo>
                  <a:lnTo>
                    <a:pt x="44450" y="149225"/>
                  </a:lnTo>
                  <a:lnTo>
                    <a:pt x="209550" y="0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4113257" y="4897611"/>
            <a:ext cx="244475" cy="231577"/>
            <a:chOff x="7543800" y="4495800"/>
            <a:chExt cx="244475" cy="231577"/>
          </a:xfrm>
        </p:grpSpPr>
        <p:sp>
          <p:nvSpPr>
            <p:cNvPr id="37" name="Rectangle 36"/>
            <p:cNvSpPr/>
            <p:nvPr/>
          </p:nvSpPr>
          <p:spPr>
            <a:xfrm>
              <a:off x="7543800" y="4495800"/>
              <a:ext cx="228600" cy="2315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38" name="Freeform 37"/>
            <p:cNvSpPr/>
            <p:nvPr/>
          </p:nvSpPr>
          <p:spPr>
            <a:xfrm>
              <a:off x="7578725" y="4537076"/>
              <a:ext cx="209550" cy="149225"/>
            </a:xfrm>
            <a:custGeom>
              <a:avLst/>
              <a:gdLst>
                <a:gd name="connsiteX0" fmla="*/ 0 w 209550"/>
                <a:gd name="connsiteY0" fmla="*/ 79375 h 149225"/>
                <a:gd name="connsiteX1" fmla="*/ 44450 w 209550"/>
                <a:gd name="connsiteY1" fmla="*/ 149225 h 149225"/>
                <a:gd name="connsiteX2" fmla="*/ 209550 w 209550"/>
                <a:gd name="connsiteY2" fmla="*/ 0 h 14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9550" h="149225">
                  <a:moveTo>
                    <a:pt x="0" y="79375"/>
                  </a:moveTo>
                  <a:lnTo>
                    <a:pt x="44450" y="149225"/>
                  </a:lnTo>
                  <a:lnTo>
                    <a:pt x="209550" y="0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5682009" y="4367088"/>
            <a:ext cx="244475" cy="231577"/>
            <a:chOff x="7543800" y="4495800"/>
            <a:chExt cx="244475" cy="231577"/>
          </a:xfrm>
        </p:grpSpPr>
        <p:sp>
          <p:nvSpPr>
            <p:cNvPr id="40" name="Rectangle 39"/>
            <p:cNvSpPr/>
            <p:nvPr/>
          </p:nvSpPr>
          <p:spPr>
            <a:xfrm>
              <a:off x="7543800" y="4495800"/>
              <a:ext cx="228600" cy="2315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bg1">
                  <a:lumMod val="50000"/>
                </a:schemeClr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41" name="Freeform 40"/>
            <p:cNvSpPr/>
            <p:nvPr/>
          </p:nvSpPr>
          <p:spPr>
            <a:xfrm>
              <a:off x="7578725" y="4537076"/>
              <a:ext cx="209550" cy="149225"/>
            </a:xfrm>
            <a:custGeom>
              <a:avLst/>
              <a:gdLst>
                <a:gd name="connsiteX0" fmla="*/ 0 w 209550"/>
                <a:gd name="connsiteY0" fmla="*/ 79375 h 149225"/>
                <a:gd name="connsiteX1" fmla="*/ 44450 w 209550"/>
                <a:gd name="connsiteY1" fmla="*/ 149225 h 149225"/>
                <a:gd name="connsiteX2" fmla="*/ 209550 w 209550"/>
                <a:gd name="connsiteY2" fmla="*/ 0 h 14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9550" h="149225">
                  <a:moveTo>
                    <a:pt x="0" y="79375"/>
                  </a:moveTo>
                  <a:lnTo>
                    <a:pt x="44450" y="149225"/>
                  </a:lnTo>
                  <a:lnTo>
                    <a:pt x="209550" y="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5678071" y="4636864"/>
            <a:ext cx="244475" cy="231577"/>
            <a:chOff x="7543800" y="4495800"/>
            <a:chExt cx="244475" cy="231577"/>
          </a:xfrm>
        </p:grpSpPr>
        <p:sp>
          <p:nvSpPr>
            <p:cNvPr id="43" name="Rectangle 42"/>
            <p:cNvSpPr/>
            <p:nvPr/>
          </p:nvSpPr>
          <p:spPr>
            <a:xfrm>
              <a:off x="7543800" y="4495800"/>
              <a:ext cx="228600" cy="2315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44" name="Freeform 43"/>
            <p:cNvSpPr/>
            <p:nvPr/>
          </p:nvSpPr>
          <p:spPr>
            <a:xfrm>
              <a:off x="7578725" y="4537076"/>
              <a:ext cx="209550" cy="149225"/>
            </a:xfrm>
            <a:custGeom>
              <a:avLst/>
              <a:gdLst>
                <a:gd name="connsiteX0" fmla="*/ 0 w 209550"/>
                <a:gd name="connsiteY0" fmla="*/ 79375 h 149225"/>
                <a:gd name="connsiteX1" fmla="*/ 44450 w 209550"/>
                <a:gd name="connsiteY1" fmla="*/ 149225 h 149225"/>
                <a:gd name="connsiteX2" fmla="*/ 209550 w 209550"/>
                <a:gd name="connsiteY2" fmla="*/ 0 h 14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9550" h="149225">
                  <a:moveTo>
                    <a:pt x="0" y="79375"/>
                  </a:moveTo>
                  <a:lnTo>
                    <a:pt x="44450" y="149225"/>
                  </a:lnTo>
                  <a:lnTo>
                    <a:pt x="209550" y="0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5665407" y="5162311"/>
            <a:ext cx="244475" cy="231577"/>
            <a:chOff x="7543800" y="4495800"/>
            <a:chExt cx="244475" cy="231577"/>
          </a:xfrm>
        </p:grpSpPr>
        <p:sp>
          <p:nvSpPr>
            <p:cNvPr id="46" name="Rectangle 45"/>
            <p:cNvSpPr/>
            <p:nvPr/>
          </p:nvSpPr>
          <p:spPr>
            <a:xfrm>
              <a:off x="7543800" y="4495800"/>
              <a:ext cx="228600" cy="2315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47" name="Freeform 46"/>
            <p:cNvSpPr/>
            <p:nvPr/>
          </p:nvSpPr>
          <p:spPr>
            <a:xfrm>
              <a:off x="7578725" y="4537076"/>
              <a:ext cx="209550" cy="149225"/>
            </a:xfrm>
            <a:custGeom>
              <a:avLst/>
              <a:gdLst>
                <a:gd name="connsiteX0" fmla="*/ 0 w 209550"/>
                <a:gd name="connsiteY0" fmla="*/ 79375 h 149225"/>
                <a:gd name="connsiteX1" fmla="*/ 44450 w 209550"/>
                <a:gd name="connsiteY1" fmla="*/ 149225 h 149225"/>
                <a:gd name="connsiteX2" fmla="*/ 209550 w 209550"/>
                <a:gd name="connsiteY2" fmla="*/ 0 h 14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9550" h="149225">
                  <a:moveTo>
                    <a:pt x="0" y="79375"/>
                  </a:moveTo>
                  <a:lnTo>
                    <a:pt x="44450" y="149225"/>
                  </a:lnTo>
                  <a:lnTo>
                    <a:pt x="209550" y="0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666134" y="4897511"/>
            <a:ext cx="244475" cy="231577"/>
            <a:chOff x="7543800" y="4495800"/>
            <a:chExt cx="244475" cy="231577"/>
          </a:xfrm>
        </p:grpSpPr>
        <p:sp>
          <p:nvSpPr>
            <p:cNvPr id="49" name="Rectangle 48"/>
            <p:cNvSpPr/>
            <p:nvPr/>
          </p:nvSpPr>
          <p:spPr>
            <a:xfrm>
              <a:off x="7543800" y="4495800"/>
              <a:ext cx="228600" cy="2315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50" name="Freeform 49"/>
            <p:cNvSpPr/>
            <p:nvPr/>
          </p:nvSpPr>
          <p:spPr>
            <a:xfrm>
              <a:off x="7578725" y="4537076"/>
              <a:ext cx="209550" cy="149225"/>
            </a:xfrm>
            <a:custGeom>
              <a:avLst/>
              <a:gdLst>
                <a:gd name="connsiteX0" fmla="*/ 0 w 209550"/>
                <a:gd name="connsiteY0" fmla="*/ 79375 h 149225"/>
                <a:gd name="connsiteX1" fmla="*/ 44450 w 209550"/>
                <a:gd name="connsiteY1" fmla="*/ 149225 h 149225"/>
                <a:gd name="connsiteX2" fmla="*/ 209550 w 209550"/>
                <a:gd name="connsiteY2" fmla="*/ 0 h 14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9550" h="149225">
                  <a:moveTo>
                    <a:pt x="0" y="79375"/>
                  </a:moveTo>
                  <a:lnTo>
                    <a:pt x="44450" y="149225"/>
                  </a:lnTo>
                  <a:lnTo>
                    <a:pt x="209550" y="0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cxnSp>
        <p:nvCxnSpPr>
          <p:cNvPr id="51" name="Straight Connector 50"/>
          <p:cNvCxnSpPr/>
          <p:nvPr/>
        </p:nvCxnSpPr>
        <p:spPr>
          <a:xfrm>
            <a:off x="4983494" y="3878140"/>
            <a:ext cx="0" cy="1631949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228452" y="4234817"/>
            <a:ext cx="64008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3411869" y="3878140"/>
            <a:ext cx="0" cy="1631949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335294" y="1852489"/>
            <a:ext cx="14097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/>
              <a:t>Comment about</a:t>
            </a:r>
          </a:p>
        </p:txBody>
      </p:sp>
      <p:grpSp>
        <p:nvGrpSpPr>
          <p:cNvPr id="55" name="Group 54"/>
          <p:cNvGrpSpPr/>
          <p:nvPr/>
        </p:nvGrpSpPr>
        <p:grpSpPr>
          <a:xfrm>
            <a:off x="1828295" y="2230512"/>
            <a:ext cx="4586982" cy="231577"/>
            <a:chOff x="-666521" y="685800"/>
            <a:chExt cx="4095521" cy="231577"/>
          </a:xfrm>
        </p:grpSpPr>
        <p:sp>
          <p:nvSpPr>
            <p:cNvPr id="56" name="Rectangle 55"/>
            <p:cNvSpPr/>
            <p:nvPr/>
          </p:nvSpPr>
          <p:spPr>
            <a:xfrm>
              <a:off x="-666521" y="685800"/>
              <a:ext cx="4095521" cy="2315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 smtClean="0">
                  <a:solidFill>
                    <a:schemeClr val="tx1"/>
                  </a:solidFill>
                  <a:latin typeface="Consolas" pitchFamily="49" charset="0"/>
                  <a:cs typeface="Consolas" pitchFamily="49" charset="0"/>
                </a:rPr>
                <a:t>Team 1</a:t>
              </a:r>
              <a:endParaRPr lang="en-SG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57" name="Isosceles Triangle 56"/>
            <p:cNvSpPr/>
            <p:nvPr/>
          </p:nvSpPr>
          <p:spPr>
            <a:xfrm rot="10800000">
              <a:off x="3241675" y="725388"/>
              <a:ext cx="152400" cy="152400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1828296" y="3144912"/>
            <a:ext cx="4572124" cy="231577"/>
            <a:chOff x="-653254" y="685800"/>
            <a:chExt cx="4082254" cy="231577"/>
          </a:xfrm>
        </p:grpSpPr>
        <p:sp>
          <p:nvSpPr>
            <p:cNvPr id="59" name="Rectangle 58"/>
            <p:cNvSpPr/>
            <p:nvPr/>
          </p:nvSpPr>
          <p:spPr>
            <a:xfrm>
              <a:off x="-653254" y="685800"/>
              <a:ext cx="4082254" cy="2315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 smtClean="0">
                  <a:solidFill>
                    <a:schemeClr val="tx1"/>
                  </a:solidFill>
                  <a:latin typeface="Consolas" pitchFamily="49" charset="0"/>
                  <a:cs typeface="Consolas" pitchFamily="49" charset="0"/>
                </a:rPr>
                <a:t>Adam Beng</a:t>
              </a:r>
              <a:endParaRPr lang="en-SG" sz="1400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60" name="Isosceles Triangle 59"/>
            <p:cNvSpPr/>
            <p:nvPr/>
          </p:nvSpPr>
          <p:spPr>
            <a:xfrm rot="10800000">
              <a:off x="3241675" y="725388"/>
              <a:ext cx="152400" cy="152400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/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820679" y="2799899"/>
            <a:ext cx="8983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/>
              <a:t>to</a:t>
            </a:r>
          </a:p>
          <a:p>
            <a:pPr algn="r"/>
            <a:r>
              <a:rPr lang="en-US" sz="1400" dirty="0" smtClean="0"/>
              <a:t>(receiver)</a:t>
            </a:r>
            <a:endParaRPr lang="en-SG" sz="1400" dirty="0"/>
          </a:p>
        </p:txBody>
      </p:sp>
      <p:sp>
        <p:nvSpPr>
          <p:cNvPr id="74" name="TextBox 73"/>
          <p:cNvSpPr txBox="1"/>
          <p:nvPr/>
        </p:nvSpPr>
        <p:spPr>
          <a:xfrm>
            <a:off x="1219200" y="152400"/>
            <a:ext cx="3429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Comment</a:t>
            </a:r>
            <a:endParaRPr lang="en-SG" b="1" dirty="0"/>
          </a:p>
        </p:txBody>
      </p:sp>
      <p:grpSp>
        <p:nvGrpSpPr>
          <p:cNvPr id="77" name="Group 76"/>
          <p:cNvGrpSpPr/>
          <p:nvPr/>
        </p:nvGrpSpPr>
        <p:grpSpPr>
          <a:xfrm>
            <a:off x="2823393" y="1932418"/>
            <a:ext cx="147918" cy="147918"/>
            <a:chOff x="3966882" y="2858988"/>
            <a:chExt cx="147918" cy="147918"/>
          </a:xfrm>
        </p:grpSpPr>
        <p:sp>
          <p:nvSpPr>
            <p:cNvPr id="78" name="Flowchart: Connector 77"/>
            <p:cNvSpPr/>
            <p:nvPr/>
          </p:nvSpPr>
          <p:spPr>
            <a:xfrm>
              <a:off x="3966882" y="2858988"/>
              <a:ext cx="147918" cy="147918"/>
            </a:xfrm>
            <a:prstGeom prst="flowChartConnector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 sz="140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79" name="Flowchart: Connector 78"/>
            <p:cNvSpPr>
              <a:spLocks noChangeAspect="1"/>
            </p:cNvSpPr>
            <p:nvPr/>
          </p:nvSpPr>
          <p:spPr>
            <a:xfrm>
              <a:off x="3986841" y="2878947"/>
              <a:ext cx="108000" cy="108000"/>
            </a:xfrm>
            <a:prstGeom prst="flowChartConnector">
              <a:avLst/>
            </a:prstGeom>
            <a:ln/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 sz="140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</p:grpSp>
      <p:sp>
        <p:nvSpPr>
          <p:cNvPr id="80" name="Flowchart: Connector 79"/>
          <p:cNvSpPr/>
          <p:nvPr/>
        </p:nvSpPr>
        <p:spPr>
          <a:xfrm>
            <a:off x="1827149" y="1932418"/>
            <a:ext cx="147918" cy="147918"/>
          </a:xfrm>
          <a:prstGeom prst="flowChartConnector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SG" sz="140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1972826" y="1850281"/>
            <a:ext cx="889236" cy="312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</a:rPr>
              <a:t>Course</a:t>
            </a:r>
            <a:endParaRPr lang="en-SG" dirty="0"/>
          </a:p>
        </p:txBody>
      </p:sp>
      <p:sp>
        <p:nvSpPr>
          <p:cNvPr id="83" name="Rectangle 82"/>
          <p:cNvSpPr/>
          <p:nvPr/>
        </p:nvSpPr>
        <p:spPr>
          <a:xfrm>
            <a:off x="3048000" y="1852489"/>
            <a:ext cx="7947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</a:rPr>
              <a:t>Session</a:t>
            </a:r>
            <a:endParaRPr lang="en-SG" dirty="0"/>
          </a:p>
        </p:txBody>
      </p:sp>
      <p:sp>
        <p:nvSpPr>
          <p:cNvPr id="85" name="Flowchart: Connector 84"/>
          <p:cNvSpPr/>
          <p:nvPr/>
        </p:nvSpPr>
        <p:spPr>
          <a:xfrm>
            <a:off x="3842764" y="1932418"/>
            <a:ext cx="147918" cy="147918"/>
          </a:xfrm>
          <a:prstGeom prst="flowChartConnector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SG" sz="140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4045977" y="1852489"/>
            <a:ext cx="98954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</a:rPr>
              <a:t>Question</a:t>
            </a:r>
            <a:endParaRPr lang="en-SG" dirty="0"/>
          </a:p>
        </p:txBody>
      </p:sp>
      <p:grpSp>
        <p:nvGrpSpPr>
          <p:cNvPr id="87" name="Group 86"/>
          <p:cNvGrpSpPr/>
          <p:nvPr/>
        </p:nvGrpSpPr>
        <p:grpSpPr>
          <a:xfrm>
            <a:off x="2846734" y="2887031"/>
            <a:ext cx="147918" cy="147918"/>
            <a:chOff x="3966882" y="2858988"/>
            <a:chExt cx="147918" cy="147918"/>
          </a:xfrm>
        </p:grpSpPr>
        <p:sp>
          <p:nvSpPr>
            <p:cNvPr id="88" name="Flowchart: Connector 87"/>
            <p:cNvSpPr/>
            <p:nvPr/>
          </p:nvSpPr>
          <p:spPr>
            <a:xfrm>
              <a:off x="3966882" y="2858988"/>
              <a:ext cx="147918" cy="147918"/>
            </a:xfrm>
            <a:prstGeom prst="flowChartConnector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 sz="140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89" name="Flowchart: Connector 88"/>
            <p:cNvSpPr>
              <a:spLocks noChangeAspect="1"/>
            </p:cNvSpPr>
            <p:nvPr/>
          </p:nvSpPr>
          <p:spPr>
            <a:xfrm>
              <a:off x="3986841" y="2878947"/>
              <a:ext cx="108000" cy="108000"/>
            </a:xfrm>
            <a:prstGeom prst="flowChartConnector">
              <a:avLst/>
            </a:prstGeom>
            <a:ln/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SG" sz="1400">
                <a:solidFill>
                  <a:schemeClr val="tx1"/>
                </a:solidFill>
                <a:latin typeface="Consolas" pitchFamily="49" charset="0"/>
                <a:cs typeface="Consolas" pitchFamily="49" charset="0"/>
              </a:endParaRPr>
            </a:p>
          </p:txBody>
        </p:sp>
      </p:grpSp>
      <p:sp>
        <p:nvSpPr>
          <p:cNvPr id="90" name="Flowchart: Connector 89"/>
          <p:cNvSpPr/>
          <p:nvPr/>
        </p:nvSpPr>
        <p:spPr>
          <a:xfrm>
            <a:off x="1850490" y="2887031"/>
            <a:ext cx="147918" cy="147918"/>
          </a:xfrm>
          <a:prstGeom prst="flowChartConnector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SG" sz="140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1996167" y="2804894"/>
            <a:ext cx="889236" cy="312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</a:rPr>
              <a:t>Giver</a:t>
            </a:r>
            <a:endParaRPr lang="en-SG" dirty="0"/>
          </a:p>
        </p:txBody>
      </p:sp>
      <p:sp>
        <p:nvSpPr>
          <p:cNvPr id="94" name="Rectangle 93"/>
          <p:cNvSpPr/>
          <p:nvPr/>
        </p:nvSpPr>
        <p:spPr>
          <a:xfrm>
            <a:off x="3048144" y="2807102"/>
            <a:ext cx="8092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</a:rPr>
              <a:t>Receiver</a:t>
            </a:r>
            <a:endParaRPr lang="en-SG" dirty="0"/>
          </a:p>
        </p:txBody>
      </p:sp>
      <p:sp>
        <p:nvSpPr>
          <p:cNvPr id="97" name="Flowchart: Connector 96"/>
          <p:cNvSpPr/>
          <p:nvPr/>
        </p:nvSpPr>
        <p:spPr>
          <a:xfrm>
            <a:off x="5003073" y="1932418"/>
            <a:ext cx="147918" cy="147918"/>
          </a:xfrm>
          <a:prstGeom prst="flowChartConnector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SG" sz="140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5206286" y="1852489"/>
            <a:ext cx="98954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</a:rPr>
              <a:t>Answer</a:t>
            </a:r>
            <a:endParaRPr lang="en-SG" dirty="0"/>
          </a:p>
        </p:txBody>
      </p:sp>
      <p:sp>
        <p:nvSpPr>
          <p:cNvPr id="84" name="Flowchart: Connector 83"/>
          <p:cNvSpPr/>
          <p:nvPr/>
        </p:nvSpPr>
        <p:spPr>
          <a:xfrm>
            <a:off x="4932905" y="2887031"/>
            <a:ext cx="147918" cy="147918"/>
          </a:xfrm>
          <a:prstGeom prst="flowChartConnector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SG" sz="140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93" name="Flowchart: Connector 92"/>
          <p:cNvSpPr/>
          <p:nvPr/>
        </p:nvSpPr>
        <p:spPr>
          <a:xfrm>
            <a:off x="3936661" y="2887031"/>
            <a:ext cx="147918" cy="147918"/>
          </a:xfrm>
          <a:prstGeom prst="flowChartConnector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SG" sz="140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4082338" y="2804894"/>
            <a:ext cx="889236" cy="312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</a:rPr>
              <a:t>Team</a:t>
            </a:r>
            <a:endParaRPr lang="en-SG" dirty="0"/>
          </a:p>
        </p:txBody>
      </p:sp>
      <p:sp>
        <p:nvSpPr>
          <p:cNvPr id="96" name="Rectangle 95"/>
          <p:cNvSpPr/>
          <p:nvPr/>
        </p:nvSpPr>
        <p:spPr>
          <a:xfrm>
            <a:off x="5134315" y="2807102"/>
            <a:ext cx="8092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</a:rPr>
              <a:t>Student</a:t>
            </a:r>
            <a:endParaRPr lang="en-SG" dirty="0"/>
          </a:p>
        </p:txBody>
      </p:sp>
      <p:sp>
        <p:nvSpPr>
          <p:cNvPr id="99" name="Rounded Rectangle 98"/>
          <p:cNvSpPr/>
          <p:nvPr/>
        </p:nvSpPr>
        <p:spPr>
          <a:xfrm>
            <a:off x="5486399" y="5562600"/>
            <a:ext cx="934301" cy="2286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Delete</a:t>
            </a:r>
            <a:endParaRPr lang="en-SG" sz="1400" dirty="0"/>
          </a:p>
        </p:txBody>
      </p:sp>
      <p:sp>
        <p:nvSpPr>
          <p:cNvPr id="100" name="Rounded Rectangle 99"/>
          <p:cNvSpPr/>
          <p:nvPr/>
        </p:nvSpPr>
        <p:spPr>
          <a:xfrm>
            <a:off x="4316145" y="5562600"/>
            <a:ext cx="1017855" cy="2286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Save</a:t>
            </a:r>
            <a:endParaRPr lang="en-SG" sz="1400" dirty="0"/>
          </a:p>
        </p:txBody>
      </p:sp>
    </p:spTree>
    <p:extLst>
      <p:ext uri="{BB962C8B-B14F-4D97-AF65-F5344CB8AC3E}">
        <p14:creationId xmlns:p14="http://schemas.microsoft.com/office/powerpoint/2010/main" val="4096822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</TotalTime>
  <Words>1141</Words>
  <Application>Microsoft Office PowerPoint</Application>
  <PresentationFormat>A4 Paper (210x297 mm)</PresentationFormat>
  <Paragraphs>264</Paragraphs>
  <Slides>8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Damith Chatura Rajapakse</dc:creator>
  <cp:lastModifiedBy>Damith C. Rajapakse</cp:lastModifiedBy>
  <cp:revision>54</cp:revision>
  <cp:lastPrinted>2013-05-25T03:03:43Z</cp:lastPrinted>
  <dcterms:created xsi:type="dcterms:W3CDTF">2006-08-16T00:00:00Z</dcterms:created>
  <dcterms:modified xsi:type="dcterms:W3CDTF">2013-06-04T05:30:29Z</dcterms:modified>
</cp:coreProperties>
</file>