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6" d="100"/>
          <a:sy n="126" d="100"/>
        </p:scale>
        <p:origin x="-119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DE620A-ABDC-4199-BE08-544657F622B5}" type="datetimeFigureOut">
              <a:rPr lang="en-US" smtClean="0"/>
              <a:pPr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565170-5D91-41F8-A407-BBCE2CE0085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Courier New" pitchFamily="49" charset="0"/>
                <a:ea typeface="+mj-ea"/>
                <a:cs typeface="Courier New" pitchFamily="49" charset="0"/>
              </a:rPr>
              <a:t>Key derivation (client side)</a:t>
            </a:r>
            <a:endParaRPr kumimoji="0" lang="en-US" sz="2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ourier New" pitchFamily="49" charset="0"/>
              <a:ea typeface="+mj-ea"/>
              <a:cs typeface="Courier New" pitchFamily="49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295400" y="1775936"/>
            <a:ext cx="7873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chain</a:t>
            </a:r>
            <a:endParaRPr lang="en-US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381586" y="3006804"/>
            <a:ext cx="6014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</a:t>
            </a:r>
            <a:endParaRPr lang="en-US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7" name="Straight Arrow Connector 6"/>
          <p:cNvCxnSpPr>
            <a:stCxn id="5" idx="2"/>
            <a:endCxn id="6" idx="0"/>
          </p:cNvCxnSpPr>
          <p:nvPr/>
        </p:nvCxnSpPr>
        <p:spPr>
          <a:xfrm flipH="1">
            <a:off x="1682310" y="2145268"/>
            <a:ext cx="6788" cy="86153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1388398" y="2309336"/>
            <a:ext cx="36420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1400" baseline="-25000" dirty="0" err="1" smtClean="0">
                <a:latin typeface="Courier New" pitchFamily="49" charset="0"/>
                <a:cs typeface="Courier New" pitchFamily="49" charset="0"/>
              </a:rPr>
              <a:t>d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57200" y="4800600"/>
            <a:ext cx="8507457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</a:t>
            </a:r>
            <a:r>
              <a:rPr lang="en-US" sz="1400" baseline="-25000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1400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itx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deployment/invocation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key </a:t>
            </a:r>
          </a:p>
          <a:p>
            <a:r>
              <a:rPr lang="en-US" sz="14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</a:t>
            </a:r>
            <a:r>
              <a:rPr lang="en-US" sz="1400" baseline="-25000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1400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itxpld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payload key </a:t>
            </a:r>
          </a:p>
          <a:p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1400" baseline="-25000" dirty="0" err="1" smtClean="0">
                <a:latin typeface="Courier New" pitchFamily="49" charset="0"/>
                <a:cs typeface="Courier New" pitchFamily="49" charset="0"/>
              </a:rPr>
              <a:t>d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1400" baseline="-25000" dirty="0" err="1" smtClean="0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nonces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used for an invocation/deployment transaction </a:t>
            </a:r>
          </a:p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1/2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constant values</a:t>
            </a:r>
          </a:p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  : denotes HMAC computation using the source key as the HMAC key</a:t>
            </a:r>
          </a:p>
        </p:txBody>
      </p:sp>
      <p:cxnSp>
        <p:nvCxnSpPr>
          <p:cNvPr id="10" name="Straight Arrow Connector 9"/>
          <p:cNvCxnSpPr>
            <a:stCxn id="6" idx="2"/>
            <a:endCxn id="11" idx="0"/>
          </p:cNvCxnSpPr>
          <p:nvPr/>
        </p:nvCxnSpPr>
        <p:spPr>
          <a:xfrm>
            <a:off x="1682310" y="3376136"/>
            <a:ext cx="563112" cy="64186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1595244" y="4018002"/>
            <a:ext cx="130035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dTxP</a:t>
            </a:r>
            <a:endParaRPr lang="en-US" b="1" baseline="-25000" dirty="0" smtClean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(to encrypt </a:t>
            </a: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payload)</a:t>
            </a:r>
            <a:endParaRPr lang="en-US" sz="1200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953000" y="1371600"/>
            <a:ext cx="321754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Invocation transaction</a:t>
            </a:r>
            <a:endParaRPr lang="en-US" b="1" dirty="0"/>
          </a:p>
        </p:txBody>
      </p:sp>
      <p:sp>
        <p:nvSpPr>
          <p:cNvPr id="13" name="Rectangle 12"/>
          <p:cNvSpPr/>
          <p:nvPr/>
        </p:nvSpPr>
        <p:spPr>
          <a:xfrm>
            <a:off x="821053" y="1371600"/>
            <a:ext cx="321754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Deployment transaction</a:t>
            </a:r>
            <a:endParaRPr lang="en-US" b="1" dirty="0"/>
          </a:p>
        </p:txBody>
      </p:sp>
      <p:sp>
        <p:nvSpPr>
          <p:cNvPr id="14" name="TextBox 13"/>
          <p:cNvSpPr txBox="1"/>
          <p:nvPr/>
        </p:nvSpPr>
        <p:spPr>
          <a:xfrm>
            <a:off x="6096000" y="1752600"/>
            <a:ext cx="7873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chain</a:t>
            </a:r>
            <a:endParaRPr lang="en-US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5" name="Straight Arrow Connector 14"/>
          <p:cNvCxnSpPr>
            <a:stCxn id="14" idx="2"/>
            <a:endCxn id="19" idx="0"/>
          </p:cNvCxnSpPr>
          <p:nvPr/>
        </p:nvCxnSpPr>
        <p:spPr>
          <a:xfrm flipH="1">
            <a:off x="4044510" y="2121932"/>
            <a:ext cx="2445188" cy="92880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5122198" y="2359223"/>
            <a:ext cx="364202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i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83070" y="4018002"/>
            <a:ext cx="148630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dTxCID</a:t>
            </a:r>
            <a:endParaRPr lang="en-US" b="1" baseline="-25000" dirty="0" smtClean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(to encrypt </a:t>
            </a: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contract name)</a:t>
            </a:r>
            <a:endParaRPr lang="en-US" sz="1200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8" name="Straight Arrow Connector 17"/>
          <p:cNvCxnSpPr>
            <a:stCxn id="6" idx="2"/>
            <a:endCxn id="17" idx="0"/>
          </p:cNvCxnSpPr>
          <p:nvPr/>
        </p:nvCxnSpPr>
        <p:spPr>
          <a:xfrm flipH="1">
            <a:off x="1026223" y="3376136"/>
            <a:ext cx="656087" cy="64186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3743786" y="3050738"/>
            <a:ext cx="6014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iTx</a:t>
            </a:r>
            <a:endParaRPr lang="en-US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20" name="Straight Arrow Connector 19"/>
          <p:cNvCxnSpPr>
            <a:stCxn id="19" idx="2"/>
            <a:endCxn id="21" idx="0"/>
          </p:cNvCxnSpPr>
          <p:nvPr/>
        </p:nvCxnSpPr>
        <p:spPr>
          <a:xfrm>
            <a:off x="4044510" y="3420070"/>
            <a:ext cx="563112" cy="64186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3957444" y="4061936"/>
            <a:ext cx="130035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dTxP</a:t>
            </a:r>
            <a:endParaRPr lang="en-US" b="1" baseline="-25000" dirty="0" smtClean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(to encrypt </a:t>
            </a: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payload)</a:t>
            </a:r>
            <a:endParaRPr lang="en-US" sz="1200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2645270" y="4061936"/>
            <a:ext cx="148630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dTxCID</a:t>
            </a:r>
            <a:endParaRPr lang="en-US" b="1" baseline="-25000" dirty="0" smtClean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(to encrypt </a:t>
            </a: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contract name)</a:t>
            </a:r>
            <a:endParaRPr lang="en-US" sz="1200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23" name="Straight Arrow Connector 22"/>
          <p:cNvCxnSpPr>
            <a:stCxn id="19" idx="2"/>
            <a:endCxn id="22" idx="0"/>
          </p:cNvCxnSpPr>
          <p:nvPr/>
        </p:nvCxnSpPr>
        <p:spPr>
          <a:xfrm flipH="1">
            <a:off x="3388423" y="3420070"/>
            <a:ext cx="656087" cy="64186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4207798" y="3578423"/>
            <a:ext cx="364202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2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3521998" y="3578423"/>
            <a:ext cx="364202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1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1769398" y="3578423"/>
            <a:ext cx="364202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2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1083598" y="3578423"/>
            <a:ext cx="364202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1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28" name="Straight Arrow Connector 27"/>
          <p:cNvCxnSpPr/>
          <p:nvPr/>
        </p:nvCxnSpPr>
        <p:spPr>
          <a:xfrm>
            <a:off x="609600" y="5943600"/>
            <a:ext cx="304800" cy="0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/>
          </a:bodyPr>
          <a:lstStyle/>
          <a:p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Key derivation (</a:t>
            </a:r>
            <a:r>
              <a:rPr lang="en-US" sz="2000" b="1" dirty="0" err="1" smtClean="0">
                <a:latin typeface="Courier New" pitchFamily="49" charset="0"/>
                <a:cs typeface="Courier New" pitchFamily="49" charset="0"/>
              </a:rPr>
              <a:t>validator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side)</a:t>
            </a:r>
            <a:endParaRPr lang="en-US" sz="20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295400" y="1447800"/>
            <a:ext cx="7873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chain</a:t>
            </a:r>
            <a:endParaRPr lang="en-US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381586" y="2702004"/>
            <a:ext cx="6014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</a:t>
            </a:r>
            <a:endParaRPr lang="en-US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7" name="Straight Arrow Connector 6"/>
          <p:cNvCxnSpPr>
            <a:stCxn id="5" idx="2"/>
            <a:endCxn id="6" idx="0"/>
          </p:cNvCxnSpPr>
          <p:nvPr/>
        </p:nvCxnSpPr>
        <p:spPr>
          <a:xfrm flipH="1">
            <a:off x="1682310" y="1817132"/>
            <a:ext cx="6788" cy="884872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1388398" y="2004536"/>
            <a:ext cx="36420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1400" baseline="-25000" dirty="0" err="1" smtClean="0">
                <a:latin typeface="Courier New" pitchFamily="49" charset="0"/>
                <a:cs typeface="Courier New" pitchFamily="49" charset="0"/>
              </a:rPr>
              <a:t>d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57200" y="4495800"/>
            <a:ext cx="8507457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</a:t>
            </a:r>
            <a:r>
              <a:rPr lang="en-US" sz="1400" baseline="-25000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1400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iTx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deployment/invocation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key </a:t>
            </a:r>
          </a:p>
          <a:p>
            <a:r>
              <a:rPr lang="en-US" sz="14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</a:t>
            </a:r>
            <a:r>
              <a:rPr lang="en-US" sz="1400" baseline="-25000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1400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iTxP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payload key </a:t>
            </a:r>
          </a:p>
          <a:p>
            <a:r>
              <a:rPr lang="en-US" sz="14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dTxCID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chain-code id key</a:t>
            </a:r>
          </a:p>
          <a:p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1400" baseline="-25000" dirty="0" err="1" smtClean="0">
                <a:latin typeface="Courier New" pitchFamily="49" charset="0"/>
                <a:cs typeface="Courier New" pitchFamily="49" charset="0"/>
              </a:rPr>
              <a:t>d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1400" baseline="-25000" dirty="0" err="1" smtClean="0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nonces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used for an invocation/deployment transaction </a:t>
            </a:r>
          </a:p>
          <a:p>
            <a:r>
              <a:rPr lang="en-US" sz="14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state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key used to ultimately encrypt that contract’s payload</a:t>
            </a:r>
          </a:p>
          <a:p>
            <a:r>
              <a:rPr lang="en-US" sz="1400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aseline="-25000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IV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key used to generate IVs to encrypt the state</a:t>
            </a:r>
          </a:p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1/2/3/4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constant values</a:t>
            </a:r>
          </a:p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  : denotes HMAC computation using the source key as the HMAC key</a:t>
            </a:r>
          </a:p>
        </p:txBody>
      </p:sp>
      <p:cxnSp>
        <p:nvCxnSpPr>
          <p:cNvPr id="10" name="Straight Arrow Connector 9"/>
          <p:cNvCxnSpPr>
            <a:stCxn id="6" idx="2"/>
            <a:endCxn id="11" idx="0"/>
          </p:cNvCxnSpPr>
          <p:nvPr/>
        </p:nvCxnSpPr>
        <p:spPr>
          <a:xfrm>
            <a:off x="1682310" y="3071336"/>
            <a:ext cx="563113" cy="64186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1595244" y="3713202"/>
            <a:ext cx="1300357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dTxP</a:t>
            </a:r>
            <a:endParaRPr lang="en-US" b="1" baseline="-25000" dirty="0" smtClean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(to decrypt </a:t>
            </a: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payload)</a:t>
            </a:r>
            <a:endParaRPr lang="en-US" sz="1200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953000" y="1066800"/>
            <a:ext cx="321754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Invocation transaction</a:t>
            </a:r>
            <a:endParaRPr lang="en-US" b="1" dirty="0"/>
          </a:p>
        </p:txBody>
      </p:sp>
      <p:sp>
        <p:nvSpPr>
          <p:cNvPr id="13" name="Rectangle 12"/>
          <p:cNvSpPr/>
          <p:nvPr/>
        </p:nvSpPr>
        <p:spPr>
          <a:xfrm>
            <a:off x="821053" y="1066800"/>
            <a:ext cx="321754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dirty="0" smtClean="0">
                <a:latin typeface="Courier New" pitchFamily="49" charset="0"/>
                <a:cs typeface="Courier New" pitchFamily="49" charset="0"/>
              </a:rPr>
              <a:t>Deployment transaction</a:t>
            </a:r>
            <a:endParaRPr lang="en-US" b="1" dirty="0"/>
          </a:p>
        </p:txBody>
      </p:sp>
      <p:sp>
        <p:nvSpPr>
          <p:cNvPr id="14" name="TextBox 13"/>
          <p:cNvSpPr txBox="1"/>
          <p:nvPr/>
        </p:nvSpPr>
        <p:spPr>
          <a:xfrm>
            <a:off x="6096000" y="1447800"/>
            <a:ext cx="7873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chain</a:t>
            </a:r>
            <a:endParaRPr lang="en-US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5" name="Straight Arrow Connector 14"/>
          <p:cNvCxnSpPr>
            <a:stCxn id="14" idx="2"/>
            <a:endCxn id="19" idx="0"/>
          </p:cNvCxnSpPr>
          <p:nvPr/>
        </p:nvCxnSpPr>
        <p:spPr>
          <a:xfrm flipH="1">
            <a:off x="4044510" y="1817132"/>
            <a:ext cx="2445188" cy="92880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5122198" y="2054423"/>
            <a:ext cx="364202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i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83070" y="3713202"/>
            <a:ext cx="148630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dTxCID</a:t>
            </a:r>
            <a:endParaRPr lang="en-US" b="1" baseline="-25000" dirty="0" smtClean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(to decrypt</a:t>
            </a: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contract name)</a:t>
            </a:r>
            <a:endParaRPr lang="en-US" sz="1200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8" name="Straight Arrow Connector 17"/>
          <p:cNvCxnSpPr>
            <a:stCxn id="6" idx="2"/>
            <a:endCxn id="17" idx="0"/>
          </p:cNvCxnSpPr>
          <p:nvPr/>
        </p:nvCxnSpPr>
        <p:spPr>
          <a:xfrm flipH="1">
            <a:off x="1026223" y="3071336"/>
            <a:ext cx="656087" cy="64186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3743786" y="2745938"/>
            <a:ext cx="6014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iTx</a:t>
            </a:r>
            <a:endParaRPr lang="en-US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20" name="Straight Arrow Connector 19"/>
          <p:cNvCxnSpPr>
            <a:stCxn id="19" idx="2"/>
            <a:endCxn id="21" idx="0"/>
          </p:cNvCxnSpPr>
          <p:nvPr/>
        </p:nvCxnSpPr>
        <p:spPr>
          <a:xfrm>
            <a:off x="4044510" y="3115270"/>
            <a:ext cx="563112" cy="64186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3957444" y="3757136"/>
            <a:ext cx="130035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dTxP</a:t>
            </a:r>
            <a:endParaRPr lang="en-US" b="1" baseline="-25000" dirty="0" smtClean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(to decrypt </a:t>
            </a: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payload)</a:t>
            </a:r>
            <a:endParaRPr lang="en-US" sz="1200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2645270" y="3757136"/>
            <a:ext cx="148630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dTxCID</a:t>
            </a:r>
            <a:endParaRPr lang="en-US" b="1" baseline="-25000" dirty="0" smtClean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(to decrypt </a:t>
            </a: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contract name)</a:t>
            </a:r>
            <a:endParaRPr lang="en-US" sz="1200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23" name="Straight Arrow Connector 22"/>
          <p:cNvCxnSpPr>
            <a:stCxn id="19" idx="2"/>
            <a:endCxn id="22" idx="0"/>
          </p:cNvCxnSpPr>
          <p:nvPr/>
        </p:nvCxnSpPr>
        <p:spPr>
          <a:xfrm flipH="1">
            <a:off x="3388423" y="3115270"/>
            <a:ext cx="656087" cy="64186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4207798" y="3273623"/>
            <a:ext cx="364202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2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3521998" y="3273623"/>
            <a:ext cx="364202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1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1769398" y="3273623"/>
            <a:ext cx="364202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2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1083598" y="3273623"/>
            <a:ext cx="364202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1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28" name="Straight Arrow Connector 27"/>
          <p:cNvCxnSpPr/>
          <p:nvPr/>
        </p:nvCxnSpPr>
        <p:spPr>
          <a:xfrm>
            <a:off x="609600" y="6400800"/>
            <a:ext cx="304800" cy="0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6681726" y="2678668"/>
            <a:ext cx="6014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</a:t>
            </a:r>
            <a:endParaRPr lang="en-US" b="1" baseline="-25000" dirty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5464358" y="3713202"/>
            <a:ext cx="1207382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state</a:t>
            </a:r>
            <a:endParaRPr lang="en-US" b="1" baseline="-25000" dirty="0" smtClean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(to encrypt</a:t>
            </a: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the state)</a:t>
            </a:r>
            <a:endParaRPr lang="en-US" sz="12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31" name="Straight Arrow Connector 30"/>
          <p:cNvCxnSpPr>
            <a:stCxn id="29" idx="2"/>
            <a:endCxn id="30" idx="0"/>
          </p:cNvCxnSpPr>
          <p:nvPr/>
        </p:nvCxnSpPr>
        <p:spPr>
          <a:xfrm flipH="1">
            <a:off x="6068049" y="3048000"/>
            <a:ext cx="914401" cy="665202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6781800" y="3713202"/>
            <a:ext cx="223009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b="1" baseline="-25000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IV</a:t>
            </a: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(IV generation</a:t>
            </a:r>
          </a:p>
          <a:p>
            <a:pPr algn="ctr"/>
            <a:r>
              <a:rPr lang="en-US" sz="1200" dirty="0" smtClean="0">
                <a:latin typeface="Courier New" pitchFamily="49" charset="0"/>
                <a:cs typeface="Courier New" pitchFamily="49" charset="0"/>
              </a:rPr>
              <a:t>for state encryption)</a:t>
            </a:r>
            <a:endParaRPr lang="en-US" sz="12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33" name="Straight Arrow Connector 32"/>
          <p:cNvCxnSpPr>
            <a:stCxn id="29" idx="2"/>
            <a:endCxn id="32" idx="0"/>
          </p:cNvCxnSpPr>
          <p:nvPr/>
        </p:nvCxnSpPr>
        <p:spPr>
          <a:xfrm>
            <a:off x="6982450" y="3048000"/>
            <a:ext cx="914399" cy="665202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/>
          <p:cNvSpPr txBox="1"/>
          <p:nvPr/>
        </p:nvSpPr>
        <p:spPr>
          <a:xfrm>
            <a:off x="7151776" y="3200400"/>
            <a:ext cx="1763624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4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HMAC(</a:t>
            </a:r>
            <a:r>
              <a:rPr lang="en-US" sz="1400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</a:t>
            </a:r>
            <a:r>
              <a:rPr lang="en-US" sz="1400" b="1" baseline="-25000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baseline="-25000" dirty="0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1400" baseline="-25000" dirty="0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)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35" name="Straight Arrow Connector 34"/>
          <p:cNvCxnSpPr>
            <a:stCxn id="14" idx="2"/>
            <a:endCxn id="29" idx="0"/>
          </p:cNvCxnSpPr>
          <p:nvPr/>
        </p:nvCxnSpPr>
        <p:spPr>
          <a:xfrm>
            <a:off x="6489698" y="1817132"/>
            <a:ext cx="492752" cy="861536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/>
          <p:cNvSpPr txBox="1"/>
          <p:nvPr/>
        </p:nvSpPr>
        <p:spPr>
          <a:xfrm>
            <a:off x="6400800" y="2057400"/>
            <a:ext cx="364202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1400" baseline="-25000" dirty="0" err="1" smtClean="0">
                <a:latin typeface="Courier New" pitchFamily="49" charset="0"/>
                <a:cs typeface="Courier New" pitchFamily="49" charset="0"/>
              </a:rPr>
              <a:t>d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5334000" y="3200400"/>
            <a:ext cx="1763624" cy="307777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aseline="-25000" dirty="0" smtClean="0">
                <a:latin typeface="Courier New" pitchFamily="49" charset="0"/>
                <a:cs typeface="Courier New" pitchFamily="49" charset="0"/>
              </a:rPr>
              <a:t>3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HMAC(</a:t>
            </a:r>
            <a:r>
              <a:rPr lang="en-US" sz="1400" b="1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dtx</a:t>
            </a:r>
            <a:r>
              <a:rPr lang="en-US" sz="1400" b="1" baseline="-25000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baseline="-25000" dirty="0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1400" baseline="-25000" dirty="0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1400" dirty="0" smtClean="0">
                <a:solidFill>
                  <a:schemeClr val="bg1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)</a:t>
            </a:r>
            <a:endParaRPr lang="en-US" sz="14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</p:spPr>
        <p:txBody>
          <a:bodyPr>
            <a:normAutofit/>
          </a:bodyPr>
          <a:lstStyle/>
          <a:p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Deployment Transaction</a:t>
            </a:r>
            <a:r>
              <a:rPr lang="en-US" sz="2000" b="1" dirty="0" smtClean="0"/>
              <a:t/>
            </a:r>
            <a:br>
              <a:rPr lang="en-US" sz="2000" b="1" dirty="0" smtClean="0"/>
            </a:b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params</a:t>
            </a:r>
            <a:r>
              <a:rPr lang="en-US" sz="2000" dirty="0" smtClean="0"/>
              <a:t>:</a:t>
            </a:r>
            <a:r>
              <a:rPr lang="en-US" sz="2000" b="1" dirty="0" smtClean="0"/>
              <a:t>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</a:rPr>
              <a:t>,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functions,code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-name</a:t>
            </a:r>
            <a:endParaRPr lang="en-US" sz="2000" b="1" dirty="0"/>
          </a:p>
        </p:txBody>
      </p:sp>
      <p:sp>
        <p:nvSpPr>
          <p:cNvPr id="5" name="Rectangle 4"/>
          <p:cNvSpPr/>
          <p:nvPr/>
        </p:nvSpPr>
        <p:spPr bwMode="auto">
          <a:xfrm>
            <a:off x="3352800" y="1526074"/>
            <a:ext cx="2438400" cy="2512526"/>
          </a:xfrm>
          <a:prstGeom prst="rect">
            <a:avLst/>
          </a:prstGeom>
          <a:noFill/>
          <a:ln w="25400" cap="flat" cmpd="sng" algn="ctr">
            <a:solidFill>
              <a:srgbClr val="8CC63F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grpSp>
        <p:nvGrpSpPr>
          <p:cNvPr id="6" name="Group 46"/>
          <p:cNvGrpSpPr/>
          <p:nvPr/>
        </p:nvGrpSpPr>
        <p:grpSpPr>
          <a:xfrm>
            <a:off x="3352800" y="2709287"/>
            <a:ext cx="2286000" cy="1405513"/>
            <a:chOff x="2754520" y="2057162"/>
            <a:chExt cx="2286000" cy="1405513"/>
          </a:xfrm>
        </p:grpSpPr>
        <p:sp>
          <p:nvSpPr>
            <p:cNvPr id="7" name="Rectangle 6"/>
            <p:cNvSpPr/>
            <p:nvPr/>
          </p:nvSpPr>
          <p:spPr bwMode="auto">
            <a:xfrm>
              <a:off x="2837766" y="2099450"/>
              <a:ext cx="2202754" cy="1210825"/>
            </a:xfrm>
            <a:prstGeom prst="rect">
              <a:avLst/>
            </a:prstGeom>
            <a:noFill/>
            <a:ln w="25400" cap="flat" cmpd="sng" algn="ctr">
              <a:solidFill>
                <a:srgbClr val="1571C5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2000" b="0" i="0" u="none" strike="noStrike" cap="none" normalizeH="0" baseline="0" dirty="0" smtClean="0">
                <a:ln>
                  <a:noFill/>
                </a:ln>
                <a:solidFill>
                  <a:srgbClr val="1571C5"/>
                </a:solidFill>
                <a:effectLst/>
                <a:latin typeface="HelvNeue Light for IBM" pitchFamily="34" charset="0"/>
              </a:endParaRPr>
            </a:p>
          </p:txBody>
        </p:sp>
        <p:sp>
          <p:nvSpPr>
            <p:cNvPr id="8" name="Rectangle 7"/>
            <p:cNvSpPr/>
            <p:nvPr/>
          </p:nvSpPr>
          <p:spPr>
            <a:xfrm>
              <a:off x="2754520" y="2057162"/>
              <a:ext cx="2274680" cy="140551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/* code-info */</a:t>
              </a:r>
              <a:endParaRPr lang="en-US" sz="1100" b="1" baseline="-4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endParaRPr>
            </a:p>
            <a:p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  </a:t>
              </a:r>
            </a:p>
            <a:p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  [</a:t>
              </a:r>
              <a:r>
                <a:rPr lang="en-US" sz="1100" b="1" dirty="0" smtClean="0">
                  <a:solidFill>
                    <a:schemeClr val="accent1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code-name/id</a:t>
              </a:r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]</a:t>
              </a:r>
              <a:r>
                <a:rPr lang="en-US" sz="1100" b="1" baseline="-25000" dirty="0" err="1" smtClean="0">
                  <a:solidFill>
                    <a:srgbClr val="AB1A86"/>
                  </a:solidFill>
                  <a:latin typeface="Courier New" pitchFamily="49" charset="0"/>
                  <a:cs typeface="Courier New" pitchFamily="49" charset="0"/>
                </a:rPr>
                <a:t>Kchain</a:t>
              </a:r>
              <a:endPara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endParaRPr>
            </a:p>
            <a:p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  [ </a:t>
              </a:r>
              <a:b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</a:br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    </a:t>
              </a:r>
              <a:r>
                <a:rPr lang="en-US" sz="1100" b="1" dirty="0" smtClean="0">
                  <a:solidFill>
                    <a:schemeClr val="accent1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code-metadata</a:t>
              </a:r>
            </a:p>
            <a:p>
              <a:r>
                <a:rPr lang="en-US" sz="1100" b="1" dirty="0" smtClean="0">
                  <a:solidFill>
                    <a:schemeClr val="accent1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    code-functions,</a:t>
              </a:r>
            </a:p>
            <a:p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  ]</a:t>
              </a:r>
              <a:r>
                <a:rPr lang="en-US" sz="1100" b="1" baseline="-25000" dirty="0" err="1" smtClean="0">
                  <a:solidFill>
                    <a:srgbClr val="AB1A86"/>
                  </a:solidFill>
                  <a:latin typeface="Courier New" pitchFamily="49" charset="0"/>
                  <a:cs typeface="Courier New" pitchFamily="49" charset="0"/>
                </a:rPr>
                <a:t>Kchain</a:t>
              </a:r>
              <a:endPara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endParaRPr>
            </a:p>
            <a:p>
              <a:endPara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endParaRPr>
            </a:p>
          </p:txBody>
        </p:sp>
      </p:grpSp>
      <p:sp>
        <p:nvSpPr>
          <p:cNvPr id="9" name="Rectangle 8"/>
          <p:cNvSpPr/>
          <p:nvPr/>
        </p:nvSpPr>
        <p:spPr>
          <a:xfrm>
            <a:off x="3429000" y="1602274"/>
            <a:ext cx="2286000" cy="11233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general-info */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chainID</a:t>
            </a:r>
            <a:endParaRPr lang="en-US" sz="11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Type-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DeplTrans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ConfLevel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, Version #)</a:t>
            </a:r>
          </a:p>
          <a:p>
            <a:r>
              <a:rPr lang="en-US" sz="1100" b="1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1100" b="1" baseline="-250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d</a:t>
            </a:r>
            <a:endParaRPr lang="en-US" sz="1100" b="1" baseline="-25000" dirty="0" smtClean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Creator : 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0" name="Content Placeholder 2"/>
          <p:cNvSpPr>
            <a:spLocks noGrp="1"/>
          </p:cNvSpPr>
          <p:nvPr>
            <p:ph idx="1"/>
          </p:nvPr>
        </p:nvSpPr>
        <p:spPr>
          <a:xfrm>
            <a:off x="228600" y="4724400"/>
            <a:ext cx="8686800" cy="609600"/>
          </a:xfrm>
        </p:spPr>
        <p:txBody>
          <a:bodyPr>
            <a:normAutofit fontScale="25000" lnSpcReduction="20000"/>
          </a:bodyPr>
          <a:lstStyle/>
          <a:p>
            <a:r>
              <a:rPr lang="en-US" sz="60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60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60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x</a:t>
            </a:r>
            <a:r>
              <a:rPr lang="en-US" sz="60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 	:</a:t>
            </a:r>
            <a:r>
              <a:rPr lang="en-US" sz="6000" dirty="0" smtClean="0">
                <a:latin typeface="Courier New" pitchFamily="49" charset="0"/>
                <a:cs typeface="Courier New" pitchFamily="49" charset="0"/>
              </a:rPr>
              <a:t> signature of the </a:t>
            </a:r>
            <a:r>
              <a:rPr lang="en-US" sz="6000" dirty="0" err="1" smtClean="0"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6000" dirty="0" smtClean="0">
                <a:latin typeface="Courier New" pitchFamily="49" charset="0"/>
                <a:cs typeface="Courier New" pitchFamily="49" charset="0"/>
              </a:rPr>
              <a:t> key of user x</a:t>
            </a:r>
          </a:p>
          <a:p>
            <a:r>
              <a:rPr lang="en-US" sz="6000" b="1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6000" b="1" baseline="-25000" dirty="0" err="1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d</a:t>
            </a:r>
            <a:r>
              <a:rPr lang="en-US" sz="60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6000" b="1" dirty="0" smtClean="0">
                <a:latin typeface="Courier New" pitchFamily="49" charset="0"/>
                <a:cs typeface="Courier New" pitchFamily="49" charset="0"/>
              </a:rPr>
              <a:t>: (</a:t>
            </a:r>
            <a:r>
              <a:rPr lang="en-US" sz="6000" dirty="0" smtClean="0">
                <a:latin typeface="Courier New" pitchFamily="49" charset="0"/>
                <a:cs typeface="Courier New" pitchFamily="49" charset="0"/>
              </a:rPr>
              <a:t>random) number added to avoid replay-attacks (see next)</a:t>
            </a:r>
          </a:p>
          <a:p>
            <a:r>
              <a:rPr lang="en-US" sz="60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code-name	</a:t>
            </a:r>
            <a:r>
              <a:rPr lang="en-US" sz="6000" b="1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6000" dirty="0" smtClean="0">
                <a:latin typeface="Courier New" pitchFamily="49" charset="0"/>
                <a:cs typeface="Courier New" pitchFamily="49" charset="0"/>
              </a:rPr>
              <a:t>chain-code identifier</a:t>
            </a:r>
            <a:endParaRPr lang="en-US" sz="6000" b="1" dirty="0" smtClean="0">
              <a:solidFill>
                <a:schemeClr val="tx2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60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code-metadata</a:t>
            </a:r>
            <a:r>
              <a:rPr lang="en-US" sz="6000" dirty="0" smtClean="0">
                <a:latin typeface="Courier New" pitchFamily="49" charset="0"/>
                <a:cs typeface="Courier New" pitchFamily="49" charset="0"/>
              </a:rPr>
              <a:t>: can contain ACLs expressed in terms of </a:t>
            </a:r>
            <a:r>
              <a:rPr lang="en-US" sz="6000" dirty="0" err="1" smtClean="0">
                <a:latin typeface="Courier New" pitchFamily="49" charset="0"/>
                <a:cs typeface="Courier New" pitchFamily="49" charset="0"/>
              </a:rPr>
              <a:t>TCerts</a:t>
            </a:r>
            <a:r>
              <a:rPr lang="en-US" sz="6000" dirty="0" smtClean="0">
                <a:latin typeface="Courier New" pitchFamily="49" charset="0"/>
                <a:cs typeface="Courier New" pitchFamily="49" charset="0"/>
              </a:rPr>
              <a:t>/</a:t>
            </a:r>
            <a:r>
              <a:rPr lang="en-US" sz="6000" dirty="0" err="1" smtClean="0">
                <a:latin typeface="Courier New" pitchFamily="49" charset="0"/>
                <a:cs typeface="Courier New" pitchFamily="49" charset="0"/>
              </a:rPr>
              <a:t>Certs</a:t>
            </a:r>
            <a:r>
              <a:rPr lang="en-US" sz="6000" dirty="0" smtClean="0">
                <a:latin typeface="Courier New" pitchFamily="49" charset="0"/>
                <a:cs typeface="Courier New" pitchFamily="49" charset="0"/>
              </a:rPr>
              <a:t> </a:t>
            </a:r>
          </a:p>
          <a:p>
            <a:r>
              <a:rPr lang="en-US" sz="60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code-functions</a:t>
            </a:r>
            <a:r>
              <a:rPr lang="en-US" sz="6000" dirty="0" smtClean="0">
                <a:latin typeface="Courier New" pitchFamily="49" charset="0"/>
                <a:cs typeface="Courier New" pitchFamily="49" charset="0"/>
              </a:rPr>
              <a:t>: functions defined within that chain-code</a:t>
            </a:r>
          </a:p>
        </p:txBody>
      </p:sp>
      <p:sp>
        <p:nvSpPr>
          <p:cNvPr id="11" name="Rectangle 10"/>
          <p:cNvSpPr/>
          <p:nvPr/>
        </p:nvSpPr>
        <p:spPr bwMode="auto">
          <a:xfrm>
            <a:off x="3394135" y="1567722"/>
            <a:ext cx="2222213" cy="1099278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00B0DA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2" name="Rectangle 11"/>
          <p:cNvSpPr/>
          <p:nvPr/>
        </p:nvSpPr>
        <p:spPr bwMode="auto">
          <a:xfrm>
            <a:off x="3276600" y="1447800"/>
            <a:ext cx="2667000" cy="2895600"/>
          </a:xfrm>
          <a:prstGeom prst="rect">
            <a:avLst/>
          </a:prstGeom>
          <a:noFill/>
          <a:ln w="25400" cap="flat" cmpd="sng" algn="ctr">
            <a:solidFill>
              <a:srgbClr val="8CC63F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3429000" y="4035623"/>
            <a:ext cx="23622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4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4" name="Straight Arrow Connector 13"/>
          <p:cNvCxnSpPr/>
          <p:nvPr/>
        </p:nvCxnSpPr>
        <p:spPr>
          <a:xfrm flipV="1">
            <a:off x="5486400" y="2824624"/>
            <a:ext cx="304800" cy="1366376"/>
          </a:xfrm>
          <a:prstGeom prst="straightConnector1">
            <a:avLst/>
          </a:prstGeom>
          <a:ln w="1270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228600" y="274638"/>
            <a:ext cx="8915400" cy="1143000"/>
          </a:xfrm>
        </p:spPr>
        <p:txBody>
          <a:bodyPr>
            <a:normAutofit/>
          </a:bodyPr>
          <a:lstStyle/>
          <a:p>
            <a:r>
              <a:rPr lang="en-US" sz="2000" b="1" dirty="0" smtClean="0">
                <a:latin typeface="Courier New" pitchFamily="49" charset="0"/>
              </a:rPr>
              <a:t>Invocation Transaction</a:t>
            </a:r>
            <a:r>
              <a:rPr lang="en-US" sz="2000" dirty="0" smtClean="0"/>
              <a:t/>
            </a:r>
            <a:br>
              <a:rPr lang="en-US" sz="2000" dirty="0" smtClean="0"/>
            </a:b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params</a:t>
            </a:r>
            <a:r>
              <a:rPr lang="en-US" sz="2000" dirty="0" smtClean="0"/>
              <a:t>: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</a:t>
            </a:r>
            <a:r>
              <a:rPr lang="en-US" sz="2000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invoke-code-function, function-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agrs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, (</a:t>
            </a:r>
            <a:r>
              <a:rPr lang="en-US" sz="20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20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2000" dirty="0" smtClean="0"/>
              <a:t>)</a:t>
            </a:r>
            <a:endParaRPr lang="en-US" sz="2000" dirty="0"/>
          </a:p>
        </p:txBody>
      </p:sp>
      <p:sp>
        <p:nvSpPr>
          <p:cNvPr id="5" name="Rectangle 4"/>
          <p:cNvSpPr/>
          <p:nvPr/>
        </p:nvSpPr>
        <p:spPr bwMode="auto">
          <a:xfrm>
            <a:off x="2057401" y="1980297"/>
            <a:ext cx="5562599" cy="1524903"/>
          </a:xfrm>
          <a:prstGeom prst="rect">
            <a:avLst/>
          </a:prstGeom>
          <a:noFill/>
          <a:ln w="25400" cap="flat" cmpd="sng" algn="ctr">
            <a:solidFill>
              <a:srgbClr val="8CC63F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6" name="Rectangle 5"/>
          <p:cNvSpPr/>
          <p:nvPr/>
        </p:nvSpPr>
        <p:spPr bwMode="auto">
          <a:xfrm>
            <a:off x="4853450" y="2020272"/>
            <a:ext cx="2583754" cy="1408728"/>
          </a:xfrm>
          <a:prstGeom prst="rect">
            <a:avLst/>
          </a:prstGeom>
          <a:noFill/>
          <a:ln w="25400" cap="flat" cmpd="sng" algn="ctr">
            <a:solidFill>
              <a:srgbClr val="1571C5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1571C5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969887" y="1981200"/>
            <a:ext cx="2350880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code-info */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code-name/id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Kchain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invoke-code-function,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function-</a:t>
            </a:r>
            <a:r>
              <a:rPr lang="en-US" sz="11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args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,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code-metadata</a:t>
            </a:r>
            <a:endParaRPr lang="en-US" sz="1100" dirty="0" smtClean="0">
              <a:solidFill>
                <a:schemeClr val="accent1">
                  <a:lumMod val="75000"/>
                </a:schemeClr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Kchain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endParaRPr lang="en-US" sz="1100" b="1" baseline="-25000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2362201" y="2056497"/>
            <a:ext cx="2133600" cy="14619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general info */</a:t>
            </a:r>
          </a:p>
          <a:p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chainID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Type-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InvocTrans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ConfLevel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, Version #)</a:t>
            </a:r>
            <a:endParaRPr lang="en-US" sz="1100" b="1" dirty="0" smtClean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</a:t>
            </a:r>
            <a:r>
              <a:rPr lang="en-US" sz="1100" b="1" baseline="-25000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i</a:t>
            </a:r>
            <a:endParaRPr lang="en-US" sz="1100" b="1" baseline="-25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Creator: 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9" name="Rectangle 8"/>
          <p:cNvSpPr/>
          <p:nvPr/>
        </p:nvSpPr>
        <p:spPr bwMode="auto">
          <a:xfrm>
            <a:off x="2197388" y="2021945"/>
            <a:ext cx="2514600" cy="1407055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00B0DA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0" name="Rectangle 9"/>
          <p:cNvSpPr/>
          <p:nvPr/>
        </p:nvSpPr>
        <p:spPr bwMode="auto">
          <a:xfrm>
            <a:off x="1981201" y="1902023"/>
            <a:ext cx="5714999" cy="1907977"/>
          </a:xfrm>
          <a:prstGeom prst="rect">
            <a:avLst/>
          </a:prstGeom>
          <a:noFill/>
          <a:ln w="25400" cap="flat" cmpd="sng" algn="ctr">
            <a:solidFill>
              <a:srgbClr val="8CC63F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3429001" y="3502223"/>
            <a:ext cx="27432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– </a:t>
            </a: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2" name="Straight Arrow Connector 11"/>
          <p:cNvCxnSpPr>
            <a:endCxn id="5" idx="2"/>
          </p:cNvCxnSpPr>
          <p:nvPr/>
        </p:nvCxnSpPr>
        <p:spPr>
          <a:xfrm flipH="1" flipV="1">
            <a:off x="4838701" y="3505200"/>
            <a:ext cx="571499" cy="76200"/>
          </a:xfrm>
          <a:prstGeom prst="straightConnector1">
            <a:avLst/>
          </a:prstGeom>
          <a:ln w="1270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Content Placeholder 2"/>
          <p:cNvSpPr txBox="1">
            <a:spLocks/>
          </p:cNvSpPr>
          <p:nvPr/>
        </p:nvSpPr>
        <p:spPr>
          <a:xfrm>
            <a:off x="457200" y="3962400"/>
            <a:ext cx="8305800" cy="16764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baseline="-25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of the invoker 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listed in the deployment transaction</a:t>
            </a:r>
            <a:endParaRPr kumimoji="0" lang="en-US" sz="1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ourier New" pitchFamily="49" charset="0"/>
              <a:ea typeface="+mn-ea"/>
              <a:cs typeface="Courier New" pitchFamily="49" charset="0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en-US" sz="1400" b="1" dirty="0" err="1" smtClean="0"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signature on the transaction using the secret key of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Tcert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a way to identify the reference deployment transaction</a:t>
            </a:r>
          </a:p>
          <a:p>
            <a:pPr marL="34290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invoke-code-function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the name of the invoked function</a:t>
            </a:r>
            <a:endParaRPr lang="en-US" sz="1400" b="1" dirty="0" smtClean="0">
              <a:solidFill>
                <a:schemeClr val="accent1">
                  <a:lumMod val="75000"/>
                </a:schemeClr>
              </a:solidFill>
              <a:latin typeface="Courier New" pitchFamily="49" charset="0"/>
              <a:cs typeface="Courier New" pitchFamily="49" charset="0"/>
            </a:endParaRP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function-</a:t>
            </a:r>
            <a:r>
              <a:rPr lang="en-US" sz="14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args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function arguments that can be decided by the application, e.g., contain certain signature if the application requires certain authentication</a:t>
            </a: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metadata that is provided by the invoker (fabric treats as a set of bytes) for the application to store additional information for its own purpose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2200" b="1" dirty="0" smtClean="0">
                <a:latin typeface="Courier New" pitchFamily="49" charset="0"/>
                <a:cs typeface="Courier New" pitchFamily="49" charset="0"/>
              </a:rPr>
              <a:t>Deployment Transaction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200" dirty="0" smtClean="0"/>
              <a:t> </a:t>
            </a:r>
            <a:r>
              <a:rPr lang="en-US" sz="2200" dirty="0" err="1" smtClean="0">
                <a:latin typeface="Courier New" pitchFamily="49" charset="0"/>
                <a:cs typeface="Courier New" pitchFamily="49" charset="0"/>
              </a:rPr>
              <a:t>params</a:t>
            </a:r>
            <a:r>
              <a:rPr lang="en-US" sz="2200" b="1" dirty="0" smtClean="0"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22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</a:t>
            </a:r>
            <a:r>
              <a:rPr lang="en-US" sz="2200" dirty="0" smtClean="0">
                <a:solidFill>
                  <a:schemeClr val="accent1">
                    <a:lumMod val="75000"/>
                  </a:schemeClr>
                </a:solidFill>
              </a:rPr>
              <a:t>, </a:t>
            </a:r>
            <a:r>
              <a:rPr lang="en-US" sz="2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</a:t>
            </a:r>
            <a:r>
              <a:rPr lang="en-US" sz="22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functions,code</a:t>
            </a:r>
            <a:r>
              <a:rPr lang="en-US" sz="2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-name,</a:t>
            </a:r>
            <a:br>
              <a:rPr lang="en-US" sz="2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</a:br>
            <a:r>
              <a:rPr lang="en-US" sz="22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2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-metadata, contract-user-</a:t>
            </a:r>
            <a:r>
              <a:rPr lang="en-US" sz="22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prefs</a:t>
            </a:r>
            <a:endParaRPr lang="en-US" sz="2200" dirty="0"/>
          </a:p>
        </p:txBody>
      </p:sp>
      <p:sp>
        <p:nvSpPr>
          <p:cNvPr id="5" name="Rectangle 4"/>
          <p:cNvSpPr/>
          <p:nvPr/>
        </p:nvSpPr>
        <p:spPr bwMode="auto">
          <a:xfrm>
            <a:off x="533400" y="1521023"/>
            <a:ext cx="8382000" cy="2667000"/>
          </a:xfrm>
          <a:prstGeom prst="rect">
            <a:avLst/>
          </a:prstGeom>
          <a:noFill/>
          <a:ln w="25400" cap="flat" cmpd="sng" algn="ctr">
            <a:solidFill>
              <a:srgbClr val="8CC63F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419600" y="1597223"/>
            <a:ext cx="4419600" cy="1308050"/>
          </a:xfrm>
          <a:prstGeom prst="rect">
            <a:avLst/>
          </a:prstGeom>
          <a:ln w="25400">
            <a:solidFill>
              <a:srgbClr val="FFC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contract users */</a:t>
            </a:r>
          </a:p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leveraging </a:t>
            </a:r>
            <a:r>
              <a:rPr lang="en-US" sz="1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contract-user-</a:t>
            </a:r>
            <a:r>
              <a:rPr lang="en-US" sz="12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prefs</a:t>
            </a:r>
            <a:r>
              <a:rPr lang="en-US" sz="1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*/</a:t>
            </a:r>
            <a:endParaRPr lang="en-US" sz="1200" b="1" dirty="0" smtClean="0">
              <a:solidFill>
                <a:schemeClr val="tx2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25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u1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:msg</a:t>
            </a:r>
            <a:r>
              <a:rPr lang="en-US" sz="1100" b="1" baseline="-25000" dirty="0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u1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chaincode”,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),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headr”,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H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epk</a:t>
            </a:r>
            <a:r>
              <a:rPr lang="en-US" sz="1100" b="1" baseline="-40000" dirty="0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u1</a:t>
            </a:r>
          </a:p>
          <a:p>
            <a:pPr algn="ctr"/>
            <a:r>
              <a:rPr lang="en-US" sz="11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…</a:t>
            </a:r>
            <a:endParaRPr lang="en-US" sz="1100" b="1" dirty="0" smtClean="0">
              <a:solidFill>
                <a:srgbClr val="FDB813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um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:msg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un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chaincode”,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),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headr”,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H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epk</a:t>
            </a:r>
            <a:r>
              <a:rPr lang="en-US" sz="1100" b="1" baseline="-40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un</a:t>
            </a:r>
            <a:endParaRPr lang="en-US" sz="1100" b="1" dirty="0" smtClean="0">
              <a:solidFill>
                <a:srgbClr val="FFC000"/>
              </a:solidFill>
              <a:latin typeface="Courier New" pitchFamily="49" charset="0"/>
              <a:cs typeface="Courier New" pitchFamily="49" charset="0"/>
            </a:endParaRPr>
          </a:p>
          <a:p>
            <a:endParaRPr lang="en-US" sz="1100" b="1" dirty="0" smtClean="0">
              <a:solidFill>
                <a:srgbClr val="FFC000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1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msg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chaincode”,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epk</a:t>
            </a:r>
            <a:r>
              <a:rPr lang="en-US" sz="1100" b="1" baseline="-40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uc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352800" y="2988439"/>
            <a:ext cx="5486400" cy="1123384"/>
          </a:xfrm>
          <a:prstGeom prst="rect">
            <a:avLst/>
          </a:prstGeom>
          <a:ln w="25400">
            <a:solidFill>
              <a:srgbClr val="B02AA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chain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validators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 */</a:t>
            </a:r>
          </a:p>
          <a:p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msg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=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{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 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100" b="1" dirty="0" smtClean="0">
                <a:solidFill>
                  <a:srgbClr val="B02AA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chaincode”,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100" b="1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100" b="1" baseline="-25000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100" b="1" dirty="0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(*)</a:t>
            </a:r>
            <a:r>
              <a:rPr lang="en-US" sz="1100" b="1" dirty="0" smtClean="0">
                <a:solidFill>
                  <a:srgbClr val="B02AA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40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Chain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||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100" b="1" dirty="0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 ,(“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headr”,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H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),(“code-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state”,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100" b="1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100" b="1" baseline="-25000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100" b="1" dirty="0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(*)</a:t>
            </a:r>
            <a:r>
              <a:rPr lang="en-US" sz="1100" b="1" dirty="0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40000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}</a:t>
            </a:r>
          </a:p>
        </p:txBody>
      </p:sp>
      <p:sp>
        <p:nvSpPr>
          <p:cNvPr id="8" name="Rectangle 7"/>
          <p:cNvSpPr/>
          <p:nvPr/>
        </p:nvSpPr>
        <p:spPr>
          <a:xfrm>
            <a:off x="609600" y="1597223"/>
            <a:ext cx="1676400" cy="1969770"/>
          </a:xfrm>
          <a:prstGeom prst="rect">
            <a:avLst/>
          </a:prstGeom>
          <a:ln w="25400">
            <a:solidFill>
              <a:schemeClr val="tx2">
                <a:lumMod val="60000"/>
                <a:lumOff val="40000"/>
              </a:schemeClr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code-info */</a:t>
            </a:r>
            <a:endParaRPr lang="en-US" sz="1100" b="1" baseline="-45000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 /*HEADERS*/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code-name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function-</a:t>
            </a:r>
            <a:r>
              <a:rPr lang="en-US" sz="11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hdrs</a:t>
            </a:r>
            <a:endParaRPr lang="en-US" sz="1100" b="1" dirty="0" smtClean="0">
              <a:solidFill>
                <a:schemeClr val="accent1">
                  <a:lumMod val="75000"/>
                </a:schemeClr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4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H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hash(HEADERS)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code-metadata,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code-functions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,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4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endParaRPr lang="en-US" sz="1100" b="1" baseline="-25000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362200" y="1597223"/>
            <a:ext cx="1905000" cy="1123384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general-info */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chainID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Type-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DeplTrans</a:t>
            </a:r>
            <a:endParaRPr lang="en-US" sz="11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ConfVersion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#)</a:t>
            </a:r>
          </a:p>
          <a:p>
            <a:r>
              <a:rPr lang="en-US" sz="11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Nonce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creator: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endParaRPr lang="en-US" sz="1100" b="1" dirty="0" smtClean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0" name="Content Placeholder 2"/>
          <p:cNvSpPr>
            <a:spLocks noGrp="1"/>
          </p:cNvSpPr>
          <p:nvPr>
            <p:ph idx="1"/>
          </p:nvPr>
        </p:nvSpPr>
        <p:spPr>
          <a:xfrm>
            <a:off x="228600" y="4572000"/>
            <a:ext cx="8686800" cy="1447800"/>
          </a:xfrm>
        </p:spPr>
        <p:txBody>
          <a:bodyPr>
            <a:no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(</a:t>
            </a:r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4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,</a:t>
            </a:r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SK</a:t>
            </a:r>
            <a:r>
              <a:rPr lang="en-US" sz="14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):</a:t>
            </a:r>
            <a:r>
              <a:rPr lang="en-US" sz="1400" dirty="0">
                <a:latin typeface="Courier New" pitchFamily="49" charset="0"/>
                <a:cs typeface="Courier New" pitchFamily="49" charset="0"/>
                <a:sym typeface="Wingdings" pitchFamily="2" charset="2"/>
              </a:rPr>
              <a:t>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contract key pair to pass to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validators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(auditing) for reading the chain-code related info (code, headers, state)</a:t>
            </a:r>
            <a:endParaRPr lang="en-US" sz="14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S/C/H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	key to encrypt state/content/headers of the code</a:t>
            </a:r>
          </a:p>
          <a:p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code-name/id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	a way to identify the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chaincode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function-</a:t>
            </a:r>
            <a:r>
              <a:rPr lang="en-US" sz="14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hdrs</a:t>
            </a: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1400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function prototypes</a:t>
            </a:r>
          </a:p>
          <a:p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code-functions: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code of functions constituting the chain-code</a:t>
            </a:r>
          </a:p>
          <a:p>
            <a:r>
              <a:rPr lang="en-US" sz="14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-metadata: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	application provided metadata</a:t>
            </a:r>
          </a:p>
          <a:p>
            <a:endParaRPr lang="en-US" sz="1400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1" name="Rectangle 10"/>
          <p:cNvSpPr/>
          <p:nvPr/>
        </p:nvSpPr>
        <p:spPr bwMode="auto">
          <a:xfrm>
            <a:off x="381000" y="1444823"/>
            <a:ext cx="8610600" cy="3048000"/>
          </a:xfrm>
          <a:prstGeom prst="rect">
            <a:avLst/>
          </a:prstGeom>
          <a:noFill/>
          <a:ln w="25400" cap="flat" cmpd="sng" algn="ctr">
            <a:solidFill>
              <a:srgbClr val="8CC63F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219200" y="4188023"/>
            <a:ext cx="27432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4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3" name="Straight Arrow Connector 12"/>
          <p:cNvCxnSpPr>
            <a:endCxn id="5" idx="2"/>
          </p:cNvCxnSpPr>
          <p:nvPr/>
        </p:nvCxnSpPr>
        <p:spPr>
          <a:xfrm flipV="1">
            <a:off x="3276600" y="4188023"/>
            <a:ext cx="1447800" cy="152400"/>
          </a:xfrm>
          <a:prstGeom prst="straightConnector1">
            <a:avLst/>
          </a:prstGeom>
          <a:ln w="1270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609600" y="3668524"/>
            <a:ext cx="2648482" cy="446276"/>
          </a:xfrm>
          <a:prstGeom prst="rect">
            <a:avLst/>
          </a:prstGeom>
          <a:noFill/>
          <a:ln w="25400">
            <a:solidFill>
              <a:srgbClr val="FFC000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-metadata */</a:t>
            </a:r>
          </a:p>
          <a:p>
            <a:pPr algn="ctr"/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Application-provided metadata</a:t>
            </a:r>
            <a:endParaRPr lang="en-US" sz="11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/>
          </a:bodyPr>
          <a:lstStyle/>
          <a:p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Invocation Transaction</a:t>
            </a:r>
            <a:r>
              <a:rPr lang="en-US" sz="2000" dirty="0" smtClean="0"/>
              <a:t/>
            </a:r>
            <a:br>
              <a:rPr lang="en-US" sz="2000" dirty="0" smtClean="0"/>
            </a:b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params</a:t>
            </a:r>
            <a:r>
              <a:rPr lang="en-US" sz="2000" dirty="0" smtClean="0"/>
              <a:t>: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name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invoke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-code-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args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-metadata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, [</a:t>
            </a:r>
            <a:r>
              <a:rPr lang="en-US" sz="20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20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20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’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20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20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]</a:t>
            </a:r>
            <a:endParaRPr lang="en-US" sz="2000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457200" y="4038600"/>
            <a:ext cx="8305800" cy="24384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baseline="-25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of the invoker listed in the deployment transaction</a:t>
            </a:r>
          </a:p>
          <a:p>
            <a:pPr marL="34290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’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A random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of the invoker 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err="1" smtClean="0"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signature on the transaction using the secret key of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TCert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a way to identify the reference deployment transaction</a:t>
            </a: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invoke-code-function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the name of the function to be invoked</a:t>
            </a: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function-</a:t>
            </a:r>
            <a:r>
              <a:rPr lang="en-US" sz="14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args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arguments of the invoked function</a:t>
            </a:r>
          </a:p>
          <a:p>
            <a:pPr marL="34290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1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*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signature of the plaintext of transaction using </a:t>
            </a: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</a:t>
            </a: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State is encrypted using key 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as a base</a:t>
            </a:r>
          </a:p>
        </p:txBody>
      </p:sp>
      <p:sp>
        <p:nvSpPr>
          <p:cNvPr id="6" name="Rectangle 5"/>
          <p:cNvSpPr/>
          <p:nvPr/>
        </p:nvSpPr>
        <p:spPr bwMode="auto">
          <a:xfrm>
            <a:off x="381000" y="1600201"/>
            <a:ext cx="8382000" cy="1828800"/>
          </a:xfrm>
          <a:prstGeom prst="rect">
            <a:avLst/>
          </a:prstGeom>
          <a:noFill/>
          <a:ln w="25400" cap="flat" cmpd="sng" algn="ctr">
            <a:solidFill>
              <a:srgbClr val="8CC63F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grpSp>
        <p:nvGrpSpPr>
          <p:cNvPr id="7" name="Group 24"/>
          <p:cNvGrpSpPr/>
          <p:nvPr/>
        </p:nvGrpSpPr>
        <p:grpSpPr>
          <a:xfrm>
            <a:off x="5851752" y="1639273"/>
            <a:ext cx="2667000" cy="615553"/>
            <a:chOff x="6400800" y="2819400"/>
            <a:chExt cx="2667000" cy="680435"/>
          </a:xfrm>
        </p:grpSpPr>
        <p:sp>
          <p:nvSpPr>
            <p:cNvPr id="8" name="Rectangle 7"/>
            <p:cNvSpPr/>
            <p:nvPr/>
          </p:nvSpPr>
          <p:spPr bwMode="auto">
            <a:xfrm>
              <a:off x="6477000" y="2826018"/>
              <a:ext cx="2514600" cy="539814"/>
            </a:xfrm>
            <a:prstGeom prst="rect">
              <a:avLst/>
            </a:prstGeom>
            <a:noFill/>
            <a:ln w="25400" cap="flat" cmpd="sng" algn="ctr">
              <a:solidFill>
                <a:srgbClr val="AB1A86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accent1">
                    <a:lumMod val="75000"/>
                  </a:schemeClr>
                </a:solidFill>
                <a:effectLst/>
                <a:latin typeface="HelvNeue Light for IBM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6400800" y="2819400"/>
              <a:ext cx="2667000" cy="68043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/* chain </a:t>
              </a:r>
              <a:r>
                <a:rPr lang="en-US" sz="1200" b="1" dirty="0" err="1" smtClean="0">
                  <a:latin typeface="Courier New" pitchFamily="49" charset="0"/>
                  <a:cs typeface="Courier New" pitchFamily="49" charset="0"/>
                </a:rPr>
                <a:t>validators</a:t>
              </a:r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 */</a:t>
              </a:r>
            </a:p>
            <a:p>
              <a:pPr algn="ctr"/>
              <a:r>
                <a:rPr lang="en-US" sz="1100" dirty="0" err="1" smtClean="0">
                  <a:latin typeface="Courier New" pitchFamily="49" charset="0"/>
                  <a:cs typeface="Courier New" pitchFamily="49" charset="0"/>
                </a:rPr>
                <a:t>msg</a:t>
              </a:r>
              <a:r>
                <a:rPr lang="en-US" sz="1100" b="1" baseline="-25000" dirty="0" err="1" smtClean="0">
                  <a:solidFill>
                    <a:srgbClr val="AB1A86"/>
                  </a:solidFill>
                  <a:latin typeface="Courier New" pitchFamily="49" charset="0"/>
                  <a:cs typeface="Courier New" pitchFamily="49" charset="0"/>
                </a:rPr>
                <a:t>C</a:t>
              </a:r>
              <a:r>
                <a:rPr lang="en-US" sz="1100" dirty="0" smtClean="0">
                  <a:latin typeface="Courier New" pitchFamily="49" charset="0"/>
                  <a:cs typeface="Courier New" pitchFamily="49" charset="0"/>
                </a:rPr>
                <a:t>=[(“</a:t>
              </a:r>
              <a:r>
                <a:rPr lang="en-US" sz="1100" dirty="0" err="1" smtClean="0">
                  <a:latin typeface="Courier New" pitchFamily="49" charset="0"/>
                  <a:cs typeface="Courier New" pitchFamily="49" charset="0"/>
                </a:rPr>
                <a:t>inv”,</a:t>
              </a:r>
              <a:r>
                <a:rPr lang="en-US" sz="1100" b="1" dirty="0" err="1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K</a:t>
              </a:r>
              <a:r>
                <a:rPr lang="en-US" sz="1100" b="1" baseline="-25000" dirty="0" err="1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I</a:t>
              </a:r>
              <a:r>
                <a:rPr lang="en-US" sz="1100" dirty="0" smtClean="0">
                  <a:latin typeface="Courier New" pitchFamily="49" charset="0"/>
                  <a:cs typeface="Courier New" pitchFamily="49" charset="0"/>
                </a:rPr>
                <a:t>)</a:t>
              </a:r>
              <a:r>
                <a:rPr lang="en-US" sz="1100" b="1" dirty="0" smtClean="0">
                  <a:latin typeface="Courier New" pitchFamily="49" charset="0"/>
                  <a:cs typeface="Courier New" pitchFamily="49" charset="0"/>
                </a:rPr>
                <a:t>]</a:t>
              </a:r>
              <a:r>
                <a:rPr lang="en-US" sz="1100" b="1" baseline="-25000" dirty="0" smtClean="0">
                  <a:solidFill>
                    <a:srgbClr val="0070C0"/>
                  </a:solidFill>
                  <a:latin typeface="Courier New" pitchFamily="49" charset="0"/>
                  <a:cs typeface="Courier New" pitchFamily="49" charset="0"/>
                </a:rPr>
                <a:t>PK</a:t>
              </a:r>
              <a:r>
                <a:rPr lang="en-US" sz="1100" b="1" baseline="-40000" dirty="0" smtClean="0">
                  <a:solidFill>
                    <a:srgbClr val="0070C0"/>
                  </a:solidFill>
                  <a:latin typeface="Courier New" pitchFamily="49" charset="0"/>
                  <a:cs typeface="Courier New" pitchFamily="49" charset="0"/>
                </a:rPr>
                <a:t>C</a:t>
              </a:r>
            </a:p>
            <a:p>
              <a:pPr algn="ctr"/>
              <a:endParaRPr lang="en-US" sz="11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endParaRPr>
            </a:p>
          </p:txBody>
        </p:sp>
      </p:grpSp>
      <p:sp>
        <p:nvSpPr>
          <p:cNvPr id="10" name="Rectangle 9"/>
          <p:cNvSpPr/>
          <p:nvPr/>
        </p:nvSpPr>
        <p:spPr bwMode="auto">
          <a:xfrm>
            <a:off x="3177049" y="1639272"/>
            <a:ext cx="2583754" cy="1408728"/>
          </a:xfrm>
          <a:prstGeom prst="rect">
            <a:avLst/>
          </a:prstGeom>
          <a:noFill/>
          <a:ln w="25400" cap="flat" cmpd="sng" algn="ctr">
            <a:solidFill>
              <a:srgbClr val="1571C5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1571C5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3293486" y="1600200"/>
            <a:ext cx="2350880" cy="14619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code-info */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invoke-code-function,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function-</a:t>
            </a:r>
            <a:r>
              <a:rPr lang="en-US" sz="11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args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,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code-metadata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,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hash(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’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),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100" b="1" baseline="1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*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)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4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I</a:t>
            </a:r>
            <a:endParaRPr lang="en-US" sz="1100" b="1" baseline="-25000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685800" y="1676400"/>
            <a:ext cx="2133600" cy="14619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general info */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chainID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Type-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InvocTrans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ConfLevel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, Version #)</a:t>
            </a:r>
          </a:p>
          <a:p>
            <a:r>
              <a:rPr lang="en-US" sz="11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Nonce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Creator: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</a:t>
            </a:r>
            <a:r>
              <a:rPr lang="en-US" sz="1100" b="1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PKchain</a:t>
            </a:r>
            <a:endParaRPr lang="en-US" sz="1100" b="1" dirty="0" smtClean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  <a:p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3" name="Rectangle 12"/>
          <p:cNvSpPr/>
          <p:nvPr/>
        </p:nvSpPr>
        <p:spPr bwMode="auto">
          <a:xfrm>
            <a:off x="520987" y="1640945"/>
            <a:ext cx="2514600" cy="1407055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00B0DA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4" name="Rectangle 13"/>
          <p:cNvSpPr/>
          <p:nvPr/>
        </p:nvSpPr>
        <p:spPr bwMode="auto">
          <a:xfrm>
            <a:off x="304800" y="1524001"/>
            <a:ext cx="8534400" cy="2209800"/>
          </a:xfrm>
          <a:prstGeom prst="rect">
            <a:avLst/>
          </a:prstGeom>
          <a:noFill/>
          <a:ln w="25400" cap="flat" cmpd="sng" algn="ctr">
            <a:solidFill>
              <a:srgbClr val="8CC63F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752600" y="3426023"/>
            <a:ext cx="27432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’ – </a:t>
            </a: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’ 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6" name="Straight Arrow Connector 15"/>
          <p:cNvCxnSpPr>
            <a:endCxn id="6" idx="2"/>
          </p:cNvCxnSpPr>
          <p:nvPr/>
        </p:nvCxnSpPr>
        <p:spPr>
          <a:xfrm flipV="1">
            <a:off x="3962400" y="3429001"/>
            <a:ext cx="609600" cy="152400"/>
          </a:xfrm>
          <a:prstGeom prst="straightConnector1">
            <a:avLst/>
          </a:prstGeom>
          <a:ln w="25400">
            <a:solidFill>
              <a:srgbClr val="92D050"/>
            </a:solidFill>
            <a:headEnd type="none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Rectangle 16"/>
          <p:cNvSpPr/>
          <p:nvPr/>
        </p:nvSpPr>
        <p:spPr>
          <a:xfrm>
            <a:off x="5943600" y="2209800"/>
            <a:ext cx="2514600" cy="446276"/>
          </a:xfrm>
          <a:prstGeom prst="rect">
            <a:avLst/>
          </a:prstGeom>
          <a:ln w="25400">
            <a:solidFill>
              <a:srgbClr val="FFC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contract users */</a:t>
            </a:r>
            <a:endParaRPr lang="en-US" sz="1100" b="1" baseline="-40000" dirty="0" smtClean="0">
              <a:solidFill>
                <a:srgbClr val="FDB813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’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:msg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=[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inv”,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epk</a:t>
            </a:r>
            <a:r>
              <a:rPr lang="en-US" sz="1100" b="1" baseline="-40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5943600" y="2743200"/>
            <a:ext cx="2514600" cy="615553"/>
          </a:xfrm>
          <a:prstGeom prst="rect">
            <a:avLst/>
          </a:prstGeom>
          <a:ln w="25400">
            <a:solidFill>
              <a:srgbClr val="FFC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-metadata */</a:t>
            </a:r>
            <a:endParaRPr lang="en-US" sz="1100" b="1" baseline="-40000" dirty="0" smtClean="0">
              <a:solidFill>
                <a:srgbClr val="FDB813"/>
              </a:solidFill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Metadata provided by the invoker-application</a:t>
            </a:r>
            <a:endParaRPr lang="en-US" sz="1100" b="1" baseline="-40000" dirty="0" smtClean="0">
              <a:solidFill>
                <a:srgbClr val="FDB813"/>
              </a:solidFill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662</Words>
  <Application>Microsoft Office PowerPoint</Application>
  <PresentationFormat>On-screen Show (4:3)</PresentationFormat>
  <Paragraphs>187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Slide 1</vt:lpstr>
      <vt:lpstr>Key derivation (validator side)</vt:lpstr>
      <vt:lpstr>Deployment Transaction params: code-metadata, code-functions,code-name</vt:lpstr>
      <vt:lpstr>Invocation Transaction params: code-name, invoke-code-function, function-agrs, (Tcertu)</vt:lpstr>
      <vt:lpstr>Deployment Transaction  params: code-metadata, code-functions,code-name, tx-metadata, contract-user-prefs</vt:lpstr>
      <vt:lpstr>Invocation Transaction params: code-name,invoke-code-function,function-args, tx-metadata, [Tcertu’, Tcertu]</vt:lpstr>
    </vt:vector>
  </TitlesOfParts>
  <Company>IBM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Elli Androulaki</dc:creator>
  <cp:lastModifiedBy>Elli Androulaki</cp:lastModifiedBy>
  <cp:revision>21</cp:revision>
  <dcterms:created xsi:type="dcterms:W3CDTF">2016-01-20T20:17:53Z</dcterms:created>
  <dcterms:modified xsi:type="dcterms:W3CDTF">2016-01-21T16:45:44Z</dcterms:modified>
</cp:coreProperties>
</file>

<file path=docProps/thumbnail.jpeg>
</file>