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88825"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4" autoAdjust="0"/>
    <p:restoredTop sz="86384" autoAdjust="0"/>
  </p:normalViewPr>
  <p:slideViewPr>
    <p:cSldViewPr snapToGrid="0">
      <p:cViewPr varScale="1">
        <p:scale>
          <a:sx n="90" d="100"/>
          <a:sy n="90" d="100"/>
        </p:scale>
        <p:origin x="-96" y="-720"/>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sldLst>
      <p:sld r:id="rId1" collapse="1"/>
    </p:sldLst>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3" d="100"/>
          <a:sy n="83" d="100"/>
        </p:scale>
        <p:origin x="-387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tags" Target="tags/tag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image" Target="../media/image12.png"/><Relationship Id="rId2"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image" Target="../media/image12.png"/><Relationship Id="rId2"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5/20/15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2</a:t>
            </a:fld>
            <a:endParaRPr lang="en-US" dirty="0"/>
          </a:p>
        </p:txBody>
      </p:sp>
    </p:spTree>
    <p:extLst>
      <p:ext uri="{BB962C8B-B14F-4D97-AF65-F5344CB8AC3E}">
        <p14:creationId xmlns:p14="http://schemas.microsoft.com/office/powerpoint/2010/main" val="142577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A0759C54-E739-4539-9CAA-BBE673DADEDA}" type="datetime1">
              <a:rPr lang="en-US" smtClean="0"/>
              <a:t>5/20/15</a:t>
            </a:fld>
            <a:endParaRPr lang="en-US" dirty="0"/>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US" smtClean="0"/>
              <a:t>Berkeley DB</a:t>
            </a:r>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9" name="Picture 8" descr="Oracle logo in white on red staging background" title="Oracle red badg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title="Section Header with Pictu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E86F9890-0C45-4F95-92EB-70FBDF01910C}" type="datetime1">
              <a:rPr lang="en-US" smtClean="0"/>
              <a:t>5/20/15</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US" smtClean="0"/>
              <a:t>Berkeley DB</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666E5-A8E7-4C9C-89A6-74CFBCB27BD2}"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5BDBE5-F2BD-44B7-B002-9BC9C8A78150}"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C24CC4D3-6102-4D6D-BE46-2CB6602A6421}"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45A3D263-F40E-4295-8B67-C4045E8CB2B4}"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6EA08AB-EDB2-4A3D-AB9A-01645071ACF9}"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8058253-BF94-4527-B644-DA13164A684D}"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584B82B-703C-47EC-9E2E-AE1F30E81297}"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A6F32A-CF0E-4AED-A964-D1B53D420DEA}"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F968A-5F99-49A4-8243-2A0B1458744D}"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7" name="Date Placeholder 6"/>
          <p:cNvSpPr>
            <a:spLocks noGrp="1"/>
          </p:cNvSpPr>
          <p:nvPr>
            <p:ph type="dt" sz="half" idx="10"/>
          </p:nvPr>
        </p:nvSpPr>
        <p:spPr/>
        <p:txBody>
          <a:bodyPr/>
          <a:lstStyle>
            <a:lvl1pPr>
              <a:defRPr>
                <a:solidFill>
                  <a:srgbClr val="5F5F5F"/>
                </a:solidFill>
              </a:defRPr>
            </a:lvl1pPr>
          </a:lstStyle>
          <a:p>
            <a:fld id="{BDFCEBB2-66F9-4726-8126-A550D8DED29D}" type="datetime1">
              <a:rPr lang="en-US" smtClean="0"/>
              <a:t>5/20/15</a:t>
            </a:fld>
            <a:endParaRPr lang="en-US" dirty="0"/>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US" smtClean="0"/>
              <a:t>Berkeley DB</a:t>
            </a:r>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0" name="Picture 9" descr="Oracle logo in white on red staging background" title="Oracle red badg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4FA7F8BA-9113-4452-BC52-1284A6744094}" type="datetime1">
              <a:rPr lang="en-US" smtClean="0"/>
              <a:t>5/20/15</a:t>
            </a:fld>
            <a:endParaRPr dirty="0"/>
          </a:p>
        </p:txBody>
      </p:sp>
      <p:sp>
        <p:nvSpPr>
          <p:cNvPr id="8" name="Footer Placeholder 7"/>
          <p:cNvSpPr>
            <a:spLocks noGrp="1"/>
          </p:cNvSpPr>
          <p:nvPr>
            <p:ph type="ftr" sz="quarter" idx="11"/>
          </p:nvPr>
        </p:nvSpPr>
        <p:spPr/>
        <p:txBody>
          <a:bodyPr/>
          <a:lstStyle/>
          <a:p>
            <a:r>
              <a:rPr lang="en-US" smtClean="0"/>
              <a:t>Berkeley DB</a:t>
            </a:r>
            <a:endParaRPr dirty="0"/>
          </a:p>
        </p:txBody>
      </p:sp>
      <p:sp>
        <p:nvSpPr>
          <p:cNvPr id="9" name="Slide Number Placeholder 8"/>
          <p:cNvSpPr>
            <a:spLocks noGrp="1"/>
          </p:cNvSpPr>
          <p:nvPr>
            <p:ph type="sldNum" sz="quarter" idx="12"/>
          </p:nvPr>
        </p:nvSpPr>
        <p:spPr/>
        <p:txBody>
          <a:bodyPr/>
          <a:lstStyle/>
          <a:p>
            <a:fld id="{C51EAA63-D034-42AE-91FA-B13B9518C7BE}" type="slidenum">
              <a:rPr/>
              <a:t>‹#›</a:t>
            </a:fld>
            <a:endParaRPr dirty="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44F29D-2D44-4F34-9FFB-14D86E97E21A}" type="datetime1">
              <a:rPr lang="en-US" smtClean="0"/>
              <a:t>5/20/15</a:t>
            </a:fld>
            <a:endParaRPr dirty="0"/>
          </a:p>
        </p:txBody>
      </p:sp>
      <p:sp>
        <p:nvSpPr>
          <p:cNvPr id="4" name="Footer Placeholder 3"/>
          <p:cNvSpPr>
            <a:spLocks noGrp="1"/>
          </p:cNvSpPr>
          <p:nvPr>
            <p:ph type="ftr" sz="quarter" idx="11"/>
          </p:nvPr>
        </p:nvSpPr>
        <p:spPr/>
        <p:txBody>
          <a:bodyPr/>
          <a:lstStyle/>
          <a:p>
            <a:r>
              <a:rPr lang="en-US" smtClean="0"/>
              <a:t>Berkeley DB</a:t>
            </a:r>
            <a:endParaRPr dirty="0"/>
          </a:p>
        </p:txBody>
      </p:sp>
      <p:sp>
        <p:nvSpPr>
          <p:cNvPr id="5" name="Slide Number Placeholder 4"/>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147278-DDA8-43A5-93A2-CAAB96D7945F}" type="datetime1">
              <a:rPr lang="en-US" smtClean="0"/>
              <a:t>5/20/15</a:t>
            </a:fld>
            <a:endParaRPr dirty="0"/>
          </a:p>
        </p:txBody>
      </p:sp>
      <p:sp>
        <p:nvSpPr>
          <p:cNvPr id="4" name="Footer Placeholder 3"/>
          <p:cNvSpPr>
            <a:spLocks noGrp="1"/>
          </p:cNvSpPr>
          <p:nvPr>
            <p:ph type="ftr" sz="quarter" idx="11"/>
          </p:nvPr>
        </p:nvSpPr>
        <p:spPr/>
        <p:txBody>
          <a:bodyPr/>
          <a:lstStyle/>
          <a:p>
            <a:r>
              <a:rPr lang="en-US" smtClean="0"/>
              <a:t>Berkeley DB</a:t>
            </a:r>
            <a:endParaRPr dirty="0"/>
          </a:p>
        </p:txBody>
      </p:sp>
      <p:sp>
        <p:nvSpPr>
          <p:cNvPr id="5" name="Slide Number Placeholder 4"/>
          <p:cNvSpPr>
            <a:spLocks noGrp="1"/>
          </p:cNvSpPr>
          <p:nvPr>
            <p:ph type="sldNum" sz="quarter" idx="12"/>
          </p:nvPr>
        </p:nvSpPr>
        <p:spPr/>
        <p:txBody>
          <a:bodyPr/>
          <a:lstStyle/>
          <a:p>
            <a:fld id="{C51EAA63-D034-42AE-91FA-B13B9518C7BE}" type="slidenum">
              <a:rPr/>
              <a:t>‹#›</a:t>
            </a:fld>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2C181-303B-43EE-BA91-44DD5B2E6CCE}" type="datetime1">
              <a:rPr lang="en-US" smtClean="0"/>
              <a:t>5/20/15</a:t>
            </a:fld>
            <a:endParaRPr dirty="0"/>
          </a:p>
        </p:txBody>
      </p:sp>
      <p:sp>
        <p:nvSpPr>
          <p:cNvPr id="3" name="Footer Placeholder 2"/>
          <p:cNvSpPr>
            <a:spLocks noGrp="1"/>
          </p:cNvSpPr>
          <p:nvPr>
            <p:ph type="ftr" sz="quarter" idx="11"/>
          </p:nvPr>
        </p:nvSpPr>
        <p:spPr/>
        <p:txBody>
          <a:bodyPr/>
          <a:lstStyle/>
          <a:p>
            <a:r>
              <a:rPr lang="en-US" smtClean="0"/>
              <a:t>Berkeley DB</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A1D46-389D-4F3D-9833-430B676D07E6}"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149B-ADA0-4DBE-A02F-675FF7499151}"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4ADD8-767E-41A1-A876-F256AFC82684}"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D5A95-47AC-458A-ACB9-D55B3C1C6212}"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title="iOS Smartphone and Tablet: Horizontal Layou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50D44348-139F-4CCD-9264-6235A32374AA}"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DD2AB569-C78B-4669-867D-BCDFD84918B9}"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3" name="Picture 12" descr="Photos, screen captures, graphics can be inserted in a white mobile phone and tablet" title="iOS Smartphone and Tablet: Vertical Layou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title="Title Slide with Pictu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chemeClr val="tx1"/>
                </a:solidFill>
              </a:defRPr>
            </a:lvl1pPr>
          </a:lstStyle>
          <a:p>
            <a:fld id="{46676703-699E-4AB9-A29D-4090311C657F}" type="datetime1">
              <a:rPr lang="en-US" smtClean="0"/>
              <a:t>5/20/15</a:t>
            </a:fld>
            <a:endParaRPr lang="en-US" dirty="0"/>
          </a:p>
        </p:txBody>
      </p:sp>
      <p:sp>
        <p:nvSpPr>
          <p:cNvPr id="8" name="Footer Placeholder 7"/>
          <p:cNvSpPr>
            <a:spLocks noGrp="1"/>
          </p:cNvSpPr>
          <p:nvPr>
            <p:ph type="ftr" sz="quarter" idx="15"/>
          </p:nvPr>
        </p:nvSpPr>
        <p:spPr/>
        <p:txBody>
          <a:bodyPr/>
          <a:lstStyle>
            <a:lvl1pPr>
              <a:defRPr>
                <a:solidFill>
                  <a:schemeClr val="tx1"/>
                </a:solidFill>
              </a:defRPr>
            </a:lvl1pPr>
          </a:lstStyle>
          <a:p>
            <a:r>
              <a:rPr lang="en-US" smtClean="0"/>
              <a:t>Berkeley DB</a:t>
            </a:r>
            <a:endParaRPr lang="en-US" dirty="0"/>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1" name="Picture 10"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title="Android Smartphone and Tablet: Horizontal Layou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457F946E-ECAD-4FE6-8F9D-3A0DF0DDF939}"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47FC6CAB-BE72-4F4F-8C0C-BC06D03DD5CB}" type="datetime1">
              <a:rPr lang="en-US" smtClean="0"/>
              <a:t>5/20/15</a:t>
            </a:fld>
            <a:endParaRPr dirty="0"/>
          </a:p>
        </p:txBody>
      </p:sp>
      <p:sp>
        <p:nvSpPr>
          <p:cNvPr id="6" name="Footer Placeholder 5"/>
          <p:cNvSpPr>
            <a:spLocks noGrp="1"/>
          </p:cNvSpPr>
          <p:nvPr>
            <p:ph type="ftr" sz="quarter" idx="11"/>
          </p:nvPr>
        </p:nvSpPr>
        <p:spPr/>
        <p:txBody>
          <a:bodyPr/>
          <a:lstStyle/>
          <a:p>
            <a:r>
              <a:rPr lang="en-US" smtClean="0"/>
              <a:t>Berkeley DB</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9" name="Picture 18" descr="Photos, screen captures, graphics can be inserted in a white mobile phone and tablet" title="Android Smartphone and Tablet: Vertical Layou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title="Large metric with 4-color photo"/>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5" name="Date Placeholder 4"/>
          <p:cNvSpPr>
            <a:spLocks noGrp="1"/>
          </p:cNvSpPr>
          <p:nvPr>
            <p:ph type="dt" sz="half" idx="10"/>
          </p:nvPr>
        </p:nvSpPr>
        <p:spPr/>
        <p:txBody>
          <a:bodyPr/>
          <a:lstStyle>
            <a:lvl1pPr>
              <a:defRPr>
                <a:solidFill>
                  <a:srgbClr val="5F5F5F"/>
                </a:solidFill>
              </a:defRPr>
            </a:lvl1pPr>
          </a:lstStyle>
          <a:p>
            <a:fld id="{51963081-BA13-4BFB-B739-6663C265B3D4}" type="datetime1">
              <a:rPr lang="en-US" smtClean="0"/>
              <a:t>5/20/15</a:t>
            </a:fld>
            <a:endParaRPr lang="en-US" dirty="0"/>
          </a:p>
        </p:txBody>
      </p:sp>
      <p:sp>
        <p:nvSpPr>
          <p:cNvPr id="6" name="Footer Placeholder 5"/>
          <p:cNvSpPr>
            <a:spLocks noGrp="1"/>
          </p:cNvSpPr>
          <p:nvPr>
            <p:ph type="ftr" sz="quarter" idx="11"/>
          </p:nvPr>
        </p:nvSpPr>
        <p:spPr/>
        <p:txBody>
          <a:bodyPr/>
          <a:lstStyle>
            <a:lvl1pPr>
              <a:defRPr>
                <a:solidFill>
                  <a:srgbClr val="5F5F5F"/>
                </a:solidFill>
              </a:defRPr>
            </a:lvl1pPr>
          </a:lstStyle>
          <a:p>
            <a:r>
              <a:rPr lang="en-US" smtClean="0"/>
              <a:t>Berkeley DB</a:t>
            </a:r>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ABFEF-FFDD-4006-A71E-B2274ADC8193}" type="datetime1">
              <a:rPr lang="en-US" smtClean="0"/>
              <a:t>5/20/15</a:t>
            </a:fld>
            <a:endParaRPr dirty="0"/>
          </a:p>
        </p:txBody>
      </p:sp>
      <p:sp>
        <p:nvSpPr>
          <p:cNvPr id="3" name="Footer Placeholder 2"/>
          <p:cNvSpPr>
            <a:spLocks noGrp="1"/>
          </p:cNvSpPr>
          <p:nvPr>
            <p:ph type="ftr" sz="quarter" idx="11"/>
          </p:nvPr>
        </p:nvSpPr>
        <p:spPr/>
        <p:txBody>
          <a:bodyPr/>
          <a:lstStyle/>
          <a:p>
            <a:r>
              <a:rPr lang="en-US" smtClean="0"/>
              <a:t>Berkeley DB</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E4A05-0960-4CB6-9FCC-7CCAFC1036A6}" type="datetime1">
              <a:rPr lang="en-US" smtClean="0"/>
              <a:t>5/20/15</a:t>
            </a:fld>
            <a:endParaRPr dirty="0"/>
          </a:p>
        </p:txBody>
      </p:sp>
      <p:sp>
        <p:nvSpPr>
          <p:cNvPr id="3" name="Footer Placeholder 2"/>
          <p:cNvSpPr>
            <a:spLocks noGrp="1"/>
          </p:cNvSpPr>
          <p:nvPr>
            <p:ph type="ftr" sz="quarter" idx="11"/>
          </p:nvPr>
        </p:nvSpPr>
        <p:spPr/>
        <p:txBody>
          <a:bodyPr/>
          <a:lstStyle/>
          <a:p>
            <a:r>
              <a:rPr lang="en-US" smtClean="0"/>
              <a:t>Berkeley DB</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8227A-888B-4A41-9A9F-E2C774632CE8}" type="datetime1">
              <a:rPr lang="en-US" smtClean="0"/>
              <a:t>5/20/15</a:t>
            </a:fld>
            <a:endParaRPr dirty="0"/>
          </a:p>
        </p:txBody>
      </p:sp>
      <p:sp>
        <p:nvSpPr>
          <p:cNvPr id="3" name="Footer Placeholder 2"/>
          <p:cNvSpPr>
            <a:spLocks noGrp="1"/>
          </p:cNvSpPr>
          <p:nvPr>
            <p:ph type="ftr" sz="quarter" idx="11"/>
          </p:nvPr>
        </p:nvSpPr>
        <p:spPr/>
        <p:txBody>
          <a:bodyPr/>
          <a:lstStyle/>
          <a:p>
            <a:r>
              <a:rPr lang="en-US" smtClean="0"/>
              <a:t>Berkeley DB</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grpSp>
        <p:nvGrpSpPr>
          <p:cNvPr id="3093" name="Group 3092" descr="&quot;Hardware and Software Engineered to work together&quot; tagline in red and black" title="Oracle corporate Tagline in color"/>
          <p:cNvGrpSpPr/>
          <p:nvPr userDrawn="1"/>
        </p:nvGrpSpPr>
        <p:grpSpPr bwMode="gray">
          <a:xfrm>
            <a:off x="3263901" y="2743200"/>
            <a:ext cx="5668962" cy="1081088"/>
            <a:chOff x="3263901" y="1227138"/>
            <a:chExt cx="5668962" cy="1081088"/>
          </a:xfrm>
        </p:grpSpPr>
        <p:sp>
          <p:nvSpPr>
            <p:cNvPr id="8"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gray">
            <a:xfrm>
              <a:off x="48355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8"/>
            <p:cNvSpPr>
              <a:spLocks noEditPoints="1"/>
            </p:cNvSpPr>
            <p:nvPr/>
          </p:nvSpPr>
          <p:spPr bwMode="gray">
            <a:xfrm>
              <a:off x="3602038" y="1362075"/>
              <a:ext cx="246063"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9"/>
            <p:cNvSpPr>
              <a:spLocks/>
            </p:cNvSpPr>
            <p:nvPr/>
          </p:nvSpPr>
          <p:spPr bwMode="gray">
            <a:xfrm>
              <a:off x="3897313" y="1362075"/>
              <a:ext cx="165100" cy="309563"/>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10"/>
            <p:cNvSpPr>
              <a:spLocks/>
            </p:cNvSpPr>
            <p:nvPr/>
          </p:nvSpPr>
          <p:spPr bwMode="gray">
            <a:xfrm>
              <a:off x="4367213" y="1362075"/>
              <a:ext cx="444500" cy="309563"/>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11"/>
            <p:cNvSpPr>
              <a:spLocks/>
            </p:cNvSpPr>
            <p:nvPr/>
          </p:nvSpPr>
          <p:spPr bwMode="gray">
            <a:xfrm>
              <a:off x="5132388" y="1362075"/>
              <a:ext cx="155575"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12"/>
            <p:cNvSpPr>
              <a:spLocks noEditPoints="1"/>
            </p:cNvSpPr>
            <p:nvPr/>
          </p:nvSpPr>
          <p:spPr bwMode="gray">
            <a:xfrm>
              <a:off x="5321301" y="1362075"/>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13"/>
            <p:cNvSpPr>
              <a:spLocks noEditPoints="1"/>
            </p:cNvSpPr>
            <p:nvPr/>
          </p:nvSpPr>
          <p:spPr bwMode="gray">
            <a:xfrm>
              <a:off x="5748338" y="1362075"/>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14"/>
            <p:cNvSpPr>
              <a:spLocks/>
            </p:cNvSpPr>
            <p:nvPr/>
          </p:nvSpPr>
          <p:spPr bwMode="gray">
            <a:xfrm>
              <a:off x="6045201" y="1362075"/>
              <a:ext cx="230188" cy="309563"/>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15"/>
            <p:cNvSpPr>
              <a:spLocks noEditPoints="1"/>
            </p:cNvSpPr>
            <p:nvPr/>
          </p:nvSpPr>
          <p:spPr bwMode="gray">
            <a:xfrm>
              <a:off x="6332538" y="1236663"/>
              <a:ext cx="239713"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16"/>
            <p:cNvSpPr>
              <a:spLocks noEditPoints="1"/>
            </p:cNvSpPr>
            <p:nvPr/>
          </p:nvSpPr>
          <p:spPr bwMode="gray">
            <a:xfrm>
              <a:off x="4087813"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18"/>
            <p:cNvSpPr>
              <a:spLocks noEditPoints="1"/>
            </p:cNvSpPr>
            <p:nvPr/>
          </p:nvSpPr>
          <p:spPr bwMode="gray">
            <a:xfrm>
              <a:off x="7081838" y="1362075"/>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2" name="Freeform 19"/>
            <p:cNvSpPr>
              <a:spLocks/>
            </p:cNvSpPr>
            <p:nvPr/>
          </p:nvSpPr>
          <p:spPr bwMode="gray">
            <a:xfrm>
              <a:off x="7345363" y="1227138"/>
              <a:ext cx="163513"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3" name="Freeform 20"/>
            <p:cNvSpPr>
              <a:spLocks/>
            </p:cNvSpPr>
            <p:nvPr/>
          </p:nvSpPr>
          <p:spPr bwMode="gray">
            <a:xfrm>
              <a:off x="7542213" y="1277938"/>
              <a:ext cx="157163"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21"/>
            <p:cNvSpPr>
              <a:spLocks/>
            </p:cNvSpPr>
            <p:nvPr/>
          </p:nvSpPr>
          <p:spPr bwMode="gray">
            <a:xfrm>
              <a:off x="7731126" y="1362075"/>
              <a:ext cx="452438" cy="309563"/>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22"/>
            <p:cNvSpPr>
              <a:spLocks noEditPoints="1"/>
            </p:cNvSpPr>
            <p:nvPr/>
          </p:nvSpPr>
          <p:spPr bwMode="gray">
            <a:xfrm>
              <a:off x="82010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23"/>
            <p:cNvSpPr>
              <a:spLocks/>
            </p:cNvSpPr>
            <p:nvPr/>
          </p:nvSpPr>
          <p:spPr bwMode="gray">
            <a:xfrm>
              <a:off x="8496301" y="1362075"/>
              <a:ext cx="157163"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24"/>
            <p:cNvSpPr>
              <a:spLocks noEditPoints="1"/>
            </p:cNvSpPr>
            <p:nvPr/>
          </p:nvSpPr>
          <p:spPr bwMode="gray">
            <a:xfrm>
              <a:off x="8685213" y="1362075"/>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29" name="Freeform 26"/>
            <p:cNvSpPr>
              <a:spLocks noEditPoints="1"/>
            </p:cNvSpPr>
            <p:nvPr/>
          </p:nvSpPr>
          <p:spPr bwMode="gray">
            <a:xfrm>
              <a:off x="8553451"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1" name="Freeform 28"/>
            <p:cNvSpPr>
              <a:spLocks/>
            </p:cNvSpPr>
            <p:nvPr/>
          </p:nvSpPr>
          <p:spPr bwMode="gray">
            <a:xfrm>
              <a:off x="3503613" y="1957388"/>
              <a:ext cx="188913"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2" name="Freeform 29"/>
            <p:cNvSpPr>
              <a:spLocks noEditPoints="1"/>
            </p:cNvSpPr>
            <p:nvPr/>
          </p:nvSpPr>
          <p:spPr bwMode="gray">
            <a:xfrm>
              <a:off x="3741738"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3" name="Rectangle 30"/>
            <p:cNvSpPr>
              <a:spLocks noChangeArrowheads="1"/>
            </p:cNvSpPr>
            <p:nvPr/>
          </p:nvSpPr>
          <p:spPr bwMode="gray">
            <a:xfrm>
              <a:off x="3997326" y="1965325"/>
              <a:ext cx="73025" cy="2428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p>
          </p:txBody>
        </p:sp>
        <p:sp>
          <p:nvSpPr>
            <p:cNvPr id="3074"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5"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6"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8" name="Freeform 34"/>
            <p:cNvSpPr>
              <a:spLocks/>
            </p:cNvSpPr>
            <p:nvPr/>
          </p:nvSpPr>
          <p:spPr bwMode="gray">
            <a:xfrm>
              <a:off x="48434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9" name="Freeform 35"/>
            <p:cNvSpPr>
              <a:spLocks noEditPoints="1"/>
            </p:cNvSpPr>
            <p:nvPr/>
          </p:nvSpPr>
          <p:spPr bwMode="gray">
            <a:xfrm>
              <a:off x="4992688"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0" name="Freeform 36"/>
            <p:cNvSpPr>
              <a:spLocks noEditPoints="1"/>
            </p:cNvSpPr>
            <p:nvPr/>
          </p:nvSpPr>
          <p:spPr bwMode="gray">
            <a:xfrm>
              <a:off x="5230813"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1" name="Freeform 37"/>
            <p:cNvSpPr>
              <a:spLocks/>
            </p:cNvSpPr>
            <p:nvPr/>
          </p:nvSpPr>
          <p:spPr bwMode="gray">
            <a:xfrm>
              <a:off x="5584826" y="1889125"/>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2"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3" name="Freeform 39"/>
            <p:cNvSpPr>
              <a:spLocks/>
            </p:cNvSpPr>
            <p:nvPr/>
          </p:nvSpPr>
          <p:spPr bwMode="gray">
            <a:xfrm>
              <a:off x="6069013" y="1855788"/>
              <a:ext cx="436563"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4" name="Freeform 40"/>
            <p:cNvSpPr>
              <a:spLocks noEditPoints="1"/>
            </p:cNvSpPr>
            <p:nvPr/>
          </p:nvSpPr>
          <p:spPr bwMode="gray">
            <a:xfrm>
              <a:off x="6513513" y="1957388"/>
              <a:ext cx="198438"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5" name="Freeform 41"/>
            <p:cNvSpPr>
              <a:spLocks/>
            </p:cNvSpPr>
            <p:nvPr/>
          </p:nvSpPr>
          <p:spPr bwMode="gray">
            <a:xfrm>
              <a:off x="67611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6" name="Freeform 42"/>
            <p:cNvSpPr>
              <a:spLocks/>
            </p:cNvSpPr>
            <p:nvPr/>
          </p:nvSpPr>
          <p:spPr bwMode="gray">
            <a:xfrm>
              <a:off x="6924676"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7" name="Freeform 43"/>
            <p:cNvSpPr>
              <a:spLocks/>
            </p:cNvSpPr>
            <p:nvPr/>
          </p:nvSpPr>
          <p:spPr bwMode="gray">
            <a:xfrm>
              <a:off x="7229476"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8"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9" name="Freeform 45"/>
            <p:cNvSpPr>
              <a:spLocks noEditPoints="1"/>
            </p:cNvSpPr>
            <p:nvPr/>
          </p:nvSpPr>
          <p:spPr bwMode="gray">
            <a:xfrm>
              <a:off x="7681913" y="1957388"/>
              <a:ext cx="198438"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0" name="Freeform 46"/>
            <p:cNvSpPr>
              <a:spLocks/>
            </p:cNvSpPr>
            <p:nvPr/>
          </p:nvSpPr>
          <p:spPr bwMode="gray">
            <a:xfrm>
              <a:off x="8142288" y="1889125"/>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1"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2" name="Freeform 48"/>
            <p:cNvSpPr>
              <a:spLocks/>
            </p:cNvSpPr>
            <p:nvPr/>
          </p:nvSpPr>
          <p:spPr bwMode="gray">
            <a:xfrm>
              <a:off x="8801101"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title="Oracle Logo Sli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FFD730-8C5A-4827-B20C-0CF562132227}" type="datetime1">
              <a:rPr lang="en-US" smtClean="0"/>
              <a:t>5/20/15</a:t>
            </a:fld>
            <a:endParaRPr lang="en-US"/>
          </a:p>
        </p:txBody>
      </p:sp>
      <p:sp>
        <p:nvSpPr>
          <p:cNvPr id="5" name="Footer Placeholder 4"/>
          <p:cNvSpPr>
            <a:spLocks noGrp="1"/>
          </p:cNvSpPr>
          <p:nvPr>
            <p:ph type="ftr" sz="quarter" idx="11"/>
          </p:nvPr>
        </p:nvSpPr>
        <p:spPr/>
        <p:txBody>
          <a:bodyPr/>
          <a:lstStyle/>
          <a:p>
            <a:r>
              <a:rPr lang="en-US" smtClean="0"/>
              <a:t>Berkeley DB</a:t>
            </a:r>
            <a:endParaRPr lang="en-US"/>
          </a:p>
        </p:txBody>
      </p:sp>
      <p:sp>
        <p:nvSpPr>
          <p:cNvPr id="6" name="Slide Number Placeholder 5"/>
          <p:cNvSpPr>
            <a:spLocks noGrp="1"/>
          </p:cNvSpPr>
          <p:nvPr>
            <p:ph type="sldNum" sz="quarter" idx="12"/>
          </p:nvPr>
        </p:nvSpPr>
        <p:spPr/>
        <p:txBody>
          <a:bodyPr/>
          <a:lstStyle/>
          <a:p>
            <a:fld id="{D4EAF17A-378C-49D5-A479-C71FF9D7F1E7}" type="slidenum">
              <a:rPr lang="en-US" smtClean="0"/>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F702298-721B-4E5D-8988-D4622963A571}" type="datetime1">
              <a:rPr lang="en-US" smtClean="0"/>
              <a:t>5/20/15</a:t>
            </a:fld>
            <a:endParaRPr dirty="0"/>
          </a:p>
        </p:txBody>
      </p:sp>
      <p:sp>
        <p:nvSpPr>
          <p:cNvPr id="5" name="Footer Placeholder 4"/>
          <p:cNvSpPr>
            <a:spLocks noGrp="1"/>
          </p:cNvSpPr>
          <p:nvPr>
            <p:ph type="ftr" sz="quarter" idx="11"/>
          </p:nvPr>
        </p:nvSpPr>
        <p:spPr/>
        <p:txBody>
          <a:bodyPr/>
          <a:lstStyle/>
          <a:p>
            <a:r>
              <a:rPr lang="en-US" smtClean="0"/>
              <a:t>Berkeley DB</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title="Title Slide with Picture and customer/partner logo"/>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30B45321-DD90-42CB-94DE-E7337969A1BE}" type="datetime1">
              <a:rPr lang="en-US" smtClean="0"/>
              <a:t>5/20/15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Berkeley DB</a:t>
            </a:r>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5" name="Picture 14"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title="Title Slide with Picture and customer/partner logo"/>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16BF2161-10E0-40BC-8DA2-6C6A250389E5}" type="datetime1">
              <a:rPr lang="en-US" smtClean="0"/>
              <a:t>5/20/15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Berkeley DB</a:t>
            </a:r>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9FD3FA8-D8B8-46AE-8005-094687A49D6F}" type="datetime1">
              <a:rPr lang="en-US" smtClean="0"/>
              <a:t>5/20/15</a:t>
            </a:fld>
            <a:endParaRPr dirty="0"/>
          </a:p>
        </p:txBody>
      </p:sp>
      <p:sp>
        <p:nvSpPr>
          <p:cNvPr id="5" name="Footer Placeholder 4"/>
          <p:cNvSpPr>
            <a:spLocks noGrp="1"/>
          </p:cNvSpPr>
          <p:nvPr>
            <p:ph type="ftr" sz="quarter" idx="11"/>
          </p:nvPr>
        </p:nvSpPr>
        <p:spPr/>
        <p:txBody>
          <a:bodyPr/>
          <a:lstStyle/>
          <a:p>
            <a:r>
              <a:rPr lang="en-US" smtClean="0"/>
              <a:t>Berkeley DB</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2984FBE-B587-49B7-96F8-F26004ED3F81}" type="datetime1">
              <a:rPr lang="en-US" smtClean="0"/>
              <a:t>5/20/15</a:t>
            </a:fld>
            <a:endParaRPr dirty="0"/>
          </a:p>
        </p:txBody>
      </p:sp>
      <p:sp>
        <p:nvSpPr>
          <p:cNvPr id="5" name="Footer Placeholder 4"/>
          <p:cNvSpPr>
            <a:spLocks noGrp="1"/>
          </p:cNvSpPr>
          <p:nvPr>
            <p:ph type="ftr" sz="quarter" idx="11"/>
          </p:nvPr>
        </p:nvSpPr>
        <p:spPr/>
        <p:txBody>
          <a:bodyPr/>
          <a:lstStyle/>
          <a:p>
            <a:r>
              <a:rPr lang="en-US" smtClean="0"/>
              <a:t>Berkeley DB</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D131877B-7009-4F53-A816-D9EAB9344784}" type="datetime1">
              <a:rPr lang="en-US" smtClean="0"/>
              <a:t>5/20/15</a:t>
            </a:fld>
            <a:endParaRPr dirty="0"/>
          </a:p>
        </p:txBody>
      </p:sp>
      <p:sp>
        <p:nvSpPr>
          <p:cNvPr id="5" name="Footer Placeholder 4"/>
          <p:cNvSpPr>
            <a:spLocks noGrp="1"/>
          </p:cNvSpPr>
          <p:nvPr>
            <p:ph type="ftr" sz="quarter" idx="11"/>
          </p:nvPr>
        </p:nvSpPr>
        <p:spPr/>
        <p:txBody>
          <a:bodyPr/>
          <a:lstStyle/>
          <a:p>
            <a:r>
              <a:rPr lang="en-US" smtClean="0"/>
              <a:t>Berkeley DB</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7A571-8742-4287-8109-F61DB6ADC992}" type="datetime1">
              <a:rPr lang="en-US" smtClean="0"/>
              <a:t>5/20/15</a:t>
            </a:fld>
            <a:endParaRPr dirty="0"/>
          </a:p>
        </p:txBody>
      </p:sp>
      <p:sp>
        <p:nvSpPr>
          <p:cNvPr id="5" name="Footer Placeholder 4"/>
          <p:cNvSpPr>
            <a:spLocks noGrp="1"/>
          </p:cNvSpPr>
          <p:nvPr>
            <p:ph type="ftr" sz="quarter" idx="11"/>
          </p:nvPr>
        </p:nvSpPr>
        <p:spPr/>
        <p:txBody>
          <a:bodyPr/>
          <a:lstStyle/>
          <a:p>
            <a:r>
              <a:rPr lang="en-US" smtClean="0"/>
              <a:t>Berkeley DB</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 Id="rId4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82130"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61F3E3A0-BCD9-40E0-8877-ED9ECA70482F}" type="datetime1">
              <a:rPr lang="en-US" smtClean="0"/>
              <a:t>5/20/15</a:t>
            </a:fld>
            <a:endParaRPr lang="en-US" dirty="0"/>
          </a:p>
        </p:txBody>
      </p:sp>
      <p:sp>
        <p:nvSpPr>
          <p:cNvPr id="5" name="Footer Placeholder 4"/>
          <p:cNvSpPr>
            <a:spLocks noGrp="1"/>
          </p:cNvSpPr>
          <p:nvPr>
            <p:ph type="ftr" sz="quarter" idx="3"/>
          </p:nvPr>
        </p:nvSpPr>
        <p:spPr>
          <a:xfrm>
            <a:off x="8621423"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t>Berkeley DB</a:t>
            </a:r>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6" name="Picture 15" descr="Oracle logo in white on red staging background" title="Oracle red badge logo"/>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89"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5.bin"/><Relationship Id="rId20" Type="http://schemas.openxmlformats.org/officeDocument/2006/relationships/oleObject" Target="../embeddings/oleObject14.bin"/><Relationship Id="rId21" Type="http://schemas.openxmlformats.org/officeDocument/2006/relationships/oleObject" Target="../embeddings/oleObject15.bin"/><Relationship Id="rId10" Type="http://schemas.openxmlformats.org/officeDocument/2006/relationships/oleObject" Target="../embeddings/oleObject6.bin"/><Relationship Id="rId11" Type="http://schemas.openxmlformats.org/officeDocument/2006/relationships/oleObject" Target="../embeddings/oleObject7.bin"/><Relationship Id="rId12" Type="http://schemas.openxmlformats.org/officeDocument/2006/relationships/image" Target="../media/image14.png"/><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oleObject" Target="../embeddings/oleObject10.bin"/><Relationship Id="rId16" Type="http://schemas.openxmlformats.org/officeDocument/2006/relationships/oleObject" Target="../embeddings/oleObject11.bin"/><Relationship Id="rId17" Type="http://schemas.openxmlformats.org/officeDocument/2006/relationships/image" Target="../media/image15.png"/><Relationship Id="rId18" Type="http://schemas.openxmlformats.org/officeDocument/2006/relationships/oleObject" Target="../embeddings/oleObject12.bin"/><Relationship Id="rId19" Type="http://schemas.openxmlformats.org/officeDocument/2006/relationships/oleObject" Target="../embeddings/oleObject13.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embeddings/oleObject1.bin"/><Relationship Id="rId4" Type="http://schemas.openxmlformats.org/officeDocument/2006/relationships/image" Target="../media/image12.png"/><Relationship Id="rId5" Type="http://schemas.openxmlformats.org/officeDocument/2006/relationships/oleObject" Target="../embeddings/oleObject2.bin"/><Relationship Id="rId6" Type="http://schemas.openxmlformats.org/officeDocument/2006/relationships/image" Target="../media/image13.png"/><Relationship Id="rId7" Type="http://schemas.openxmlformats.org/officeDocument/2006/relationships/oleObject" Target="../embeddings/oleObject3.bin"/><Relationship Id="rId8"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20.bin"/><Relationship Id="rId12" Type="http://schemas.openxmlformats.org/officeDocument/2006/relationships/image" Target="../media/image19.png"/><Relationship Id="rId13" Type="http://schemas.openxmlformats.org/officeDocument/2006/relationships/oleObject" Target="../embeddings/oleObject21.bin"/><Relationship Id="rId14"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oleObject" Target="../embeddings/oleObject16.bin"/><Relationship Id="rId4" Type="http://schemas.openxmlformats.org/officeDocument/2006/relationships/image" Target="../media/image12.png"/><Relationship Id="rId5" Type="http://schemas.openxmlformats.org/officeDocument/2006/relationships/oleObject" Target="../embeddings/oleObject17.bin"/><Relationship Id="rId6" Type="http://schemas.openxmlformats.org/officeDocument/2006/relationships/image" Target="../media/image16.png"/><Relationship Id="rId7" Type="http://schemas.openxmlformats.org/officeDocument/2006/relationships/oleObject" Target="../embeddings/oleObject18.bin"/><Relationship Id="rId8" Type="http://schemas.openxmlformats.org/officeDocument/2006/relationships/image" Target="../media/image17.png"/><Relationship Id="rId9" Type="http://schemas.openxmlformats.org/officeDocument/2006/relationships/oleObject" Target="../embeddings/oleObject19.bin"/><Relationship Id="rId10"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oracle.com/technetwork/database/database-technologies/berkeleydb/learnmore/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63" y="1806575"/>
            <a:ext cx="8763000" cy="1470025"/>
          </a:xfrm>
        </p:spPr>
        <p:txBody>
          <a:bodyPr/>
          <a:lstStyle/>
          <a:p>
            <a:r>
              <a:rPr lang="en-US" dirty="0" smtClean="0"/>
              <a:t>BDB-DICOM Sample Program</a:t>
            </a:r>
            <a:endParaRPr lang="en-US" dirty="0"/>
          </a:p>
        </p:txBody>
      </p:sp>
      <p:sp>
        <p:nvSpPr>
          <p:cNvPr id="3" name="Subtitle 2"/>
          <p:cNvSpPr>
            <a:spLocks noGrp="1"/>
          </p:cNvSpPr>
          <p:nvPr>
            <p:ph type="subTitle" idx="1"/>
          </p:nvPr>
        </p:nvSpPr>
        <p:spPr>
          <a:xfrm>
            <a:off x="684212" y="3352800"/>
            <a:ext cx="8764141" cy="914400"/>
          </a:xfrm>
        </p:spPr>
        <p:txBody>
          <a:bodyPr/>
          <a:lstStyle/>
          <a:p>
            <a:r>
              <a:rPr lang="en-US" dirty="0"/>
              <a:t>Capturing and using large data objects with BDB</a:t>
            </a:r>
          </a:p>
          <a:p>
            <a:endParaRPr lang="en-US" dirty="0"/>
          </a:p>
        </p:txBody>
      </p:sp>
      <p:sp>
        <p:nvSpPr>
          <p:cNvPr id="5" name="Footer Placeholder 4"/>
          <p:cNvSpPr>
            <a:spLocks noGrp="1"/>
          </p:cNvSpPr>
          <p:nvPr>
            <p:ph type="ftr" sz="quarter" idx="15"/>
          </p:nvPr>
        </p:nvSpPr>
        <p:spPr/>
        <p:txBody>
          <a:bodyPr/>
          <a:lstStyle/>
          <a:p>
            <a:pPr>
              <a:defRPr/>
            </a:pPr>
            <a:r>
              <a:rPr lang="en-US" dirty="0" smtClean="0"/>
              <a:t>Berkeley DB</a:t>
            </a:r>
            <a:endParaRPr lang="en-US" dirty="0"/>
          </a:p>
        </p:txBody>
      </p:sp>
      <p:sp>
        <p:nvSpPr>
          <p:cNvPr id="6" name="Slide Number Placeholder 5"/>
          <p:cNvSpPr>
            <a:spLocks noGrp="1"/>
          </p:cNvSpPr>
          <p:nvPr>
            <p:ph type="sldNum" sz="quarter" idx="4294967295"/>
          </p:nvPr>
        </p:nvSpPr>
        <p:spPr>
          <a:xfrm>
            <a:off x="11276013" y="6934200"/>
            <a:ext cx="381000" cy="182563"/>
          </a:xfrm>
          <a:prstGeom prst="rect">
            <a:avLst/>
          </a:prstGeom>
        </p:spPr>
        <p:txBody>
          <a:bodyPr/>
          <a:lstStyle/>
          <a:p>
            <a:pPr>
              <a:defRPr/>
            </a:pPr>
            <a:fld id="{E181EF8B-6473-4EC7-93BC-295B39A5A1EA}" type="slidenum">
              <a:rPr lang="en-US" smtClean="0"/>
              <a:pPr>
                <a:defRPr/>
              </a:pPr>
              <a:t>1</a:t>
            </a:fld>
            <a:endParaRPr lang="en-US" dirty="0"/>
          </a:p>
        </p:txBody>
      </p:sp>
    </p:spTree>
    <p:extLst>
      <p:ext uri="{BB962C8B-B14F-4D97-AF65-F5344CB8AC3E}">
        <p14:creationId xmlns:p14="http://schemas.microsoft.com/office/powerpoint/2010/main" val="11671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50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a:t>
            </a:r>
            <a:endParaRPr lang="en-US" dirty="0"/>
          </a:p>
        </p:txBody>
      </p:sp>
      <p:sp>
        <p:nvSpPr>
          <p:cNvPr id="4" name="Content Placeholder 3"/>
          <p:cNvSpPr>
            <a:spLocks noGrp="1"/>
          </p:cNvSpPr>
          <p:nvPr>
            <p:ph idx="1"/>
          </p:nvPr>
        </p:nvSpPr>
        <p:spPr>
          <a:xfrm>
            <a:off x="530491" y="1524000"/>
            <a:ext cx="11126522" cy="4572000"/>
          </a:xfrm>
        </p:spPr>
        <p:txBody>
          <a:bodyPr/>
          <a:lstStyle/>
          <a:p>
            <a:r>
              <a:rPr lang="en-US" altLang="zh-CN" dirty="0"/>
              <a:t>The purpose of the sample program is to demonstrate how to use Oracle Berkeley DB in medical mobile applications.</a:t>
            </a:r>
          </a:p>
          <a:p>
            <a:pPr lvl="1"/>
            <a:r>
              <a:rPr lang="en-US" altLang="zh-CN" dirty="0"/>
              <a:t>It illustrates how Oracle Berkeley DB can be used to store, retrieve and query DICOM files for offline </a:t>
            </a:r>
            <a:r>
              <a:rPr lang="en-US" altLang="zh-CN" dirty="0" smtClean="0"/>
              <a:t>usage </a:t>
            </a:r>
            <a:r>
              <a:rPr lang="en-US" altLang="zh-CN" dirty="0"/>
              <a:t>on Windows mobile devices</a:t>
            </a:r>
          </a:p>
          <a:p>
            <a:pPr lvl="1"/>
            <a:r>
              <a:rPr lang="en-US" altLang="zh-CN" dirty="0"/>
              <a:t>The sample program is written as a proof of concept, and is not supposed to be used directly in production.</a:t>
            </a:r>
          </a:p>
          <a:p>
            <a:r>
              <a:rPr lang="en-US" altLang="zh-CN" dirty="0"/>
              <a:t>The sample program is built with the typical three-tier architecture</a:t>
            </a:r>
          </a:p>
          <a:p>
            <a:pPr lvl="1"/>
            <a:r>
              <a:rPr lang="en-US" altLang="zh-CN" dirty="0"/>
              <a:t>Oracle DB as the persistent layer</a:t>
            </a:r>
          </a:p>
          <a:p>
            <a:pPr lvl="1"/>
            <a:r>
              <a:rPr lang="en-US" altLang="zh-CN" dirty="0"/>
              <a:t>The sample program includes both a server program and a client program for Windows mobile devices</a:t>
            </a:r>
          </a:p>
          <a:p>
            <a:pPr lvl="1"/>
            <a:r>
              <a:rPr lang="en-US" altLang="zh-CN" dirty="0"/>
              <a:t>The client program uses Oracle Berkeley DB for offline storage</a:t>
            </a:r>
            <a:endParaRPr lang="zh-CN" altLang="en-US" dirty="0"/>
          </a:p>
          <a:p>
            <a:endParaRPr lang="en-US" dirty="0"/>
          </a:p>
        </p:txBody>
      </p:sp>
      <p:sp>
        <p:nvSpPr>
          <p:cNvPr id="6" name="Slide Number Placeholder 5"/>
          <p:cNvSpPr>
            <a:spLocks noGrp="1"/>
          </p:cNvSpPr>
          <p:nvPr>
            <p:ph type="sldNum" sz="quarter" idx="4294967295"/>
          </p:nvPr>
        </p:nvSpPr>
        <p:spPr>
          <a:xfrm>
            <a:off x="11276013" y="6556375"/>
            <a:ext cx="381000" cy="182563"/>
          </a:xfrm>
          <a:prstGeom prst="rect">
            <a:avLst/>
          </a:prstGeom>
        </p:spPr>
        <p:txBody>
          <a:bodyPr/>
          <a:lstStyle/>
          <a:p>
            <a:pPr>
              <a:defRPr/>
            </a:pPr>
            <a:fld id="{B767642F-84C7-4C18-A529-8DC08782227E}" type="slidenum">
              <a:rPr lang="en-US" smtClean="0"/>
              <a:pPr>
                <a:defRPr/>
              </a:pPr>
              <a:t>2</a:t>
            </a:fld>
            <a:endParaRPr lang="en-US" dirty="0"/>
          </a:p>
        </p:txBody>
      </p:sp>
      <p:sp>
        <p:nvSpPr>
          <p:cNvPr id="3" name="Footer Placeholder 2"/>
          <p:cNvSpPr>
            <a:spLocks noGrp="1"/>
          </p:cNvSpPr>
          <p:nvPr>
            <p:ph type="ftr" sz="quarter" idx="11"/>
          </p:nvPr>
        </p:nvSpPr>
        <p:spPr/>
        <p:txBody>
          <a:bodyPr/>
          <a:lstStyle/>
          <a:p>
            <a:r>
              <a:rPr lang="en-US" smtClean="0"/>
              <a:t>Berkeley DB</a:t>
            </a:r>
            <a:endParaRPr lang="en-US" dirty="0"/>
          </a:p>
        </p:txBody>
      </p:sp>
    </p:spTree>
    <p:extLst>
      <p:ext uri="{BB962C8B-B14F-4D97-AF65-F5344CB8AC3E}">
        <p14:creationId xmlns:p14="http://schemas.microsoft.com/office/powerpoint/2010/main" val="24564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Issues/Trends/Challenges </a:t>
            </a:r>
            <a:br>
              <a:rPr lang="en-US" altLang="zh-CN" dirty="0"/>
            </a:br>
            <a:r>
              <a:rPr lang="en-US" altLang="zh-CN" dirty="0"/>
              <a:t>in Health Industry</a:t>
            </a:r>
            <a:endParaRPr lang="en-US" dirty="0"/>
          </a:p>
        </p:txBody>
      </p:sp>
      <p:sp>
        <p:nvSpPr>
          <p:cNvPr id="6" name="Slide Number Placeholder 5"/>
          <p:cNvSpPr>
            <a:spLocks noGrp="1"/>
          </p:cNvSpPr>
          <p:nvPr>
            <p:ph type="sldNum" sz="quarter" idx="4294967295"/>
          </p:nvPr>
        </p:nvSpPr>
        <p:spPr>
          <a:xfrm>
            <a:off x="11276013" y="6556375"/>
            <a:ext cx="381000" cy="182563"/>
          </a:xfrm>
          <a:prstGeom prst="rect">
            <a:avLst/>
          </a:prstGeom>
        </p:spPr>
        <p:txBody>
          <a:bodyPr/>
          <a:lstStyle/>
          <a:p>
            <a:pPr>
              <a:defRPr/>
            </a:pPr>
            <a:fld id="{B767642F-84C7-4C18-A529-8DC08782227E}" type="slidenum">
              <a:rPr lang="en-US" smtClean="0"/>
              <a:pPr>
                <a:defRPr/>
              </a:pPr>
              <a:t>3</a:t>
            </a:fld>
            <a:endParaRPr lang="en-US" dirty="0"/>
          </a:p>
        </p:txBody>
      </p:sp>
      <p:grpSp>
        <p:nvGrpSpPr>
          <p:cNvPr id="7" name="Group 2"/>
          <p:cNvGrpSpPr>
            <a:grpSpLocks/>
          </p:cNvGrpSpPr>
          <p:nvPr/>
        </p:nvGrpSpPr>
        <p:grpSpPr bwMode="auto">
          <a:xfrm>
            <a:off x="4500563" y="4983164"/>
            <a:ext cx="212725" cy="212725"/>
            <a:chOff x="2332" y="2013"/>
            <a:chExt cx="134" cy="134"/>
          </a:xfrm>
        </p:grpSpPr>
        <p:sp>
          <p:nvSpPr>
            <p:cNvPr id="8" name="Oval 3"/>
            <p:cNvSpPr>
              <a:spLocks noChangeArrowheads="1"/>
            </p:cNvSpPr>
            <p:nvPr/>
          </p:nvSpPr>
          <p:spPr bwMode="auto">
            <a:xfrm>
              <a:off x="2332" y="2013"/>
              <a:ext cx="134" cy="134"/>
            </a:xfrm>
            <a:prstGeom prst="ellipse">
              <a:avLst/>
            </a:prstGeom>
            <a:noFill/>
            <a:ln w="19050">
              <a:solidFill>
                <a:srgbClr val="7F7F7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4"/>
            <p:cNvSpPr>
              <a:spLocks noChangeArrowheads="1"/>
            </p:cNvSpPr>
            <p:nvPr/>
          </p:nvSpPr>
          <p:spPr bwMode="auto">
            <a:xfrm rot="5400000">
              <a:off x="2368" y="2034"/>
              <a:ext cx="86" cy="87"/>
            </a:xfrm>
            <a:prstGeom prst="triangle">
              <a:avLst>
                <a:gd name="adj" fmla="val 50458"/>
              </a:avLst>
            </a:prstGeom>
            <a:solidFill>
              <a:srgbClr val="7F7F7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0" hangingPunct="0">
                <a:lnSpc>
                  <a:spcPct val="100000"/>
                </a:lnSpc>
                <a:spcBef>
                  <a:spcPct val="0"/>
                </a:spcBef>
                <a:buClrTx/>
              </a:pPr>
              <a:endParaRPr lang="pl-PL" altLang="en-US" sz="2400">
                <a:solidFill>
                  <a:schemeClr val="bg2"/>
                </a:solidFill>
                <a:latin typeface="Times" panose="02020603050405020304" pitchFamily="18" charset="0"/>
              </a:endParaRPr>
            </a:p>
          </p:txBody>
        </p:sp>
      </p:grpSp>
      <p:sp>
        <p:nvSpPr>
          <p:cNvPr id="10" name="Rectangle 5"/>
          <p:cNvSpPr>
            <a:spLocks noChangeArrowheads="1"/>
          </p:cNvSpPr>
          <p:nvPr/>
        </p:nvSpPr>
        <p:spPr bwMode="gray">
          <a:xfrm>
            <a:off x="1874838" y="4489450"/>
            <a:ext cx="2555875" cy="1543050"/>
          </a:xfrm>
          <a:prstGeom prst="rect">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1432" tIns="91432" rIns="45716" bIns="45716"/>
          <a:lstStyle>
            <a:lvl1pPr marL="119063" indent="-119063" algn="l" eaLnBrk="0" hangingPunct="0">
              <a:spcBef>
                <a:spcPct val="0"/>
              </a:spcBef>
              <a:defRPr sz="2400">
                <a:solidFill>
                  <a:schemeClr val="tx1"/>
                </a:solidFill>
                <a:latin typeface="Times" panose="02020603050405020304" pitchFamily="18" charset="0"/>
              </a:defRPr>
            </a:lvl1pPr>
            <a:lvl2pPr marL="519113" indent="-234950" algn="l" eaLnBrk="0" hangingPunct="0">
              <a:spcBef>
                <a:spcPct val="0"/>
              </a:spcBef>
              <a:defRPr sz="2400">
                <a:solidFill>
                  <a:schemeClr val="tx1"/>
                </a:solidFill>
                <a:latin typeface="Times" panose="02020603050405020304" pitchFamily="18" charset="0"/>
              </a:defRPr>
            </a:lvl2pPr>
            <a:lvl3pPr marL="862013" indent="-228600" algn="l" eaLnBrk="0" hangingPunct="0">
              <a:spcBef>
                <a:spcPct val="0"/>
              </a:spcBef>
              <a:defRPr sz="2400">
                <a:solidFill>
                  <a:schemeClr val="tx1"/>
                </a:solidFill>
                <a:latin typeface="Times" panose="02020603050405020304" pitchFamily="18" charset="0"/>
              </a:defRPr>
            </a:lvl3pPr>
            <a:lvl4pPr marL="1204913" indent="-228600" algn="l" eaLnBrk="0" hangingPunct="0">
              <a:spcBef>
                <a:spcPct val="0"/>
              </a:spcBef>
              <a:defRPr sz="2400">
                <a:solidFill>
                  <a:schemeClr val="tx1"/>
                </a:solidFill>
                <a:latin typeface="Times" panose="02020603050405020304" pitchFamily="18" charset="0"/>
              </a:defRPr>
            </a:lvl4pPr>
            <a:lvl5pPr marL="1547813" indent="-228600" algn="l" eaLnBrk="0" hangingPunct="0">
              <a:spcBef>
                <a:spcPct val="0"/>
              </a:spcBef>
              <a:defRPr sz="2400">
                <a:solidFill>
                  <a:schemeClr val="tx1"/>
                </a:solidFill>
                <a:latin typeface="Times" panose="02020603050405020304" pitchFamily="18" charset="0"/>
              </a:defRPr>
            </a:lvl5pPr>
            <a:lvl6pPr marL="2005013" indent="-228600" eaLnBrk="0" fontAlgn="base" hangingPunct="0">
              <a:spcBef>
                <a:spcPct val="0"/>
              </a:spcBef>
              <a:spcAft>
                <a:spcPct val="0"/>
              </a:spcAft>
              <a:defRPr sz="2400">
                <a:solidFill>
                  <a:schemeClr val="tx1"/>
                </a:solidFill>
                <a:latin typeface="Times" panose="02020603050405020304" pitchFamily="18" charset="0"/>
              </a:defRPr>
            </a:lvl6pPr>
            <a:lvl7pPr marL="2462213" indent="-228600" eaLnBrk="0" fontAlgn="base" hangingPunct="0">
              <a:spcBef>
                <a:spcPct val="0"/>
              </a:spcBef>
              <a:spcAft>
                <a:spcPct val="0"/>
              </a:spcAft>
              <a:defRPr sz="2400">
                <a:solidFill>
                  <a:schemeClr val="tx1"/>
                </a:solidFill>
                <a:latin typeface="Times" panose="02020603050405020304" pitchFamily="18" charset="0"/>
              </a:defRPr>
            </a:lvl7pPr>
            <a:lvl8pPr marL="2919413" indent="-228600" eaLnBrk="0" fontAlgn="base" hangingPunct="0">
              <a:spcBef>
                <a:spcPct val="0"/>
              </a:spcBef>
              <a:spcAft>
                <a:spcPct val="0"/>
              </a:spcAft>
              <a:defRPr sz="2400">
                <a:solidFill>
                  <a:schemeClr val="tx1"/>
                </a:solidFill>
                <a:latin typeface="Times" panose="02020603050405020304" pitchFamily="18" charset="0"/>
              </a:defRPr>
            </a:lvl8pPr>
            <a:lvl9pPr marL="3376613"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buFontTx/>
              <a:buChar char="•"/>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Unable to share </a:t>
            </a:r>
            <a:r>
              <a:rPr lang="en-US" altLang="zh-CN" sz="1400">
                <a:latin typeface="Arial" panose="020B0604020202020204" pitchFamily="34" charset="0"/>
                <a:ea typeface="宋体" panose="02010600030101010101" pitchFamily="2" charset="-122"/>
              </a:rPr>
              <a:t>patients’</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medical images</a:t>
            </a:r>
            <a:r>
              <a:rPr lang="en-US" altLang="zh-CN" sz="1400">
                <a:latin typeface="Arial" panose="020B0604020202020204" pitchFamily="34" charset="0"/>
                <a:ea typeface="宋体" panose="02010600030101010101" pitchFamily="2" charset="-122"/>
              </a:rPr>
              <a:t> between systems, labs, hospitals.</a:t>
            </a:r>
          </a:p>
          <a:p>
            <a:pPr eaLnBrk="1" hangingPunct="1">
              <a:lnSpc>
                <a:spcPct val="100000"/>
              </a:lnSpc>
              <a:spcBef>
                <a:spcPct val="20000"/>
              </a:spcBef>
              <a:buFontTx/>
              <a:buChar char="•"/>
            </a:pPr>
            <a:r>
              <a:rPr lang="en-US" altLang="zh-CN" sz="1400">
                <a:latin typeface="Arial" panose="020B0604020202020204" pitchFamily="34" charset="0"/>
                <a:ea typeface="宋体" panose="02010600030101010101" pitchFamily="2" charset="-122"/>
              </a:rPr>
              <a:t>Hard to search and manage.</a:t>
            </a:r>
          </a:p>
        </p:txBody>
      </p:sp>
      <p:sp>
        <p:nvSpPr>
          <p:cNvPr id="11" name="Rectangle 6"/>
          <p:cNvSpPr>
            <a:spLocks noChangeArrowheads="1"/>
          </p:cNvSpPr>
          <p:nvPr/>
        </p:nvSpPr>
        <p:spPr bwMode="gray">
          <a:xfrm>
            <a:off x="1874838" y="4002088"/>
            <a:ext cx="2555875" cy="476250"/>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1432" tIns="91432" rIns="45716" bIns="45716"/>
          <a:lstStyle>
            <a:lvl1pPr algn="l" eaLnBrk="0" hangingPunct="0">
              <a:spcBef>
                <a:spcPct val="0"/>
              </a:spcBef>
              <a:defRPr sz="2400">
                <a:solidFill>
                  <a:schemeClr val="tx1"/>
                </a:solidFill>
                <a:latin typeface="Times" panose="02020603050405020304" pitchFamily="18" charset="0"/>
              </a:defRPr>
            </a:lvl1pPr>
            <a:lvl2pPr marL="519113" indent="-234950" algn="l" eaLnBrk="0" hangingPunct="0">
              <a:spcBef>
                <a:spcPct val="0"/>
              </a:spcBef>
              <a:defRPr sz="2400">
                <a:solidFill>
                  <a:schemeClr val="tx1"/>
                </a:solidFill>
                <a:latin typeface="Times" panose="02020603050405020304" pitchFamily="18" charset="0"/>
              </a:defRPr>
            </a:lvl2pPr>
            <a:lvl3pPr marL="862013" indent="-228600" algn="l" eaLnBrk="0" hangingPunct="0">
              <a:spcBef>
                <a:spcPct val="0"/>
              </a:spcBef>
              <a:defRPr sz="2400">
                <a:solidFill>
                  <a:schemeClr val="tx1"/>
                </a:solidFill>
                <a:latin typeface="Times" panose="02020603050405020304" pitchFamily="18" charset="0"/>
              </a:defRPr>
            </a:lvl3pPr>
            <a:lvl4pPr marL="1204913" indent="-228600" algn="l" eaLnBrk="0" hangingPunct="0">
              <a:spcBef>
                <a:spcPct val="0"/>
              </a:spcBef>
              <a:defRPr sz="2400">
                <a:solidFill>
                  <a:schemeClr val="tx1"/>
                </a:solidFill>
                <a:latin typeface="Times" panose="02020603050405020304" pitchFamily="18" charset="0"/>
              </a:defRPr>
            </a:lvl4pPr>
            <a:lvl5pPr marL="1547813" indent="-228600" algn="l" eaLnBrk="0" hangingPunct="0">
              <a:spcBef>
                <a:spcPct val="0"/>
              </a:spcBef>
              <a:defRPr sz="2400">
                <a:solidFill>
                  <a:schemeClr val="tx1"/>
                </a:solidFill>
                <a:latin typeface="Times" panose="02020603050405020304" pitchFamily="18" charset="0"/>
              </a:defRPr>
            </a:lvl5pPr>
            <a:lvl6pPr marL="2005013" indent="-228600" eaLnBrk="0" fontAlgn="base" hangingPunct="0">
              <a:spcBef>
                <a:spcPct val="0"/>
              </a:spcBef>
              <a:spcAft>
                <a:spcPct val="0"/>
              </a:spcAft>
              <a:defRPr sz="2400">
                <a:solidFill>
                  <a:schemeClr val="tx1"/>
                </a:solidFill>
                <a:latin typeface="Times" panose="02020603050405020304" pitchFamily="18" charset="0"/>
              </a:defRPr>
            </a:lvl6pPr>
            <a:lvl7pPr marL="2462213" indent="-228600" eaLnBrk="0" fontAlgn="base" hangingPunct="0">
              <a:spcBef>
                <a:spcPct val="0"/>
              </a:spcBef>
              <a:spcAft>
                <a:spcPct val="0"/>
              </a:spcAft>
              <a:defRPr sz="2400">
                <a:solidFill>
                  <a:schemeClr val="tx1"/>
                </a:solidFill>
                <a:latin typeface="Times" panose="02020603050405020304" pitchFamily="18" charset="0"/>
              </a:defRPr>
            </a:lvl7pPr>
            <a:lvl8pPr marL="2919413" indent="-228600" eaLnBrk="0" fontAlgn="base" hangingPunct="0">
              <a:spcBef>
                <a:spcPct val="0"/>
              </a:spcBef>
              <a:spcAft>
                <a:spcPct val="0"/>
              </a:spcAft>
              <a:defRPr sz="2400">
                <a:solidFill>
                  <a:schemeClr val="tx1"/>
                </a:solidFill>
                <a:latin typeface="Times" panose="02020603050405020304" pitchFamily="18" charset="0"/>
              </a:defRPr>
            </a:lvl8pPr>
            <a:lvl9pPr marL="3376613"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60000"/>
              </a:lnSpc>
              <a:spcBef>
                <a:spcPct val="15000"/>
              </a:spcBef>
              <a:buClrTx/>
            </a:pPr>
            <a:r>
              <a:rPr lang="en-US" altLang="zh-CN" sz="1200">
                <a:solidFill>
                  <a:schemeClr val="bg1"/>
                </a:solidFill>
                <a:latin typeface="Arial" panose="020B0604020202020204" pitchFamily="34" charset="0"/>
                <a:ea typeface="宋体" panose="02010600030101010101" pitchFamily="2" charset="-122"/>
              </a:rPr>
              <a:t>ISSUES</a:t>
            </a:r>
            <a:endParaRPr lang="zh-CN" altLang="en-US" sz="1200">
              <a:solidFill>
                <a:schemeClr val="bg1"/>
              </a:solidFill>
              <a:latin typeface="Arial" panose="020B0604020202020204" pitchFamily="34" charset="0"/>
              <a:ea typeface="宋体" panose="02010600030101010101" pitchFamily="2" charset="-122"/>
            </a:endParaRPr>
          </a:p>
        </p:txBody>
      </p:sp>
      <p:sp>
        <p:nvSpPr>
          <p:cNvPr id="12" name="Rectangle 7"/>
          <p:cNvSpPr>
            <a:spLocks noChangeArrowheads="1"/>
          </p:cNvSpPr>
          <p:nvPr/>
        </p:nvSpPr>
        <p:spPr bwMode="gray">
          <a:xfrm>
            <a:off x="4805362" y="4479926"/>
            <a:ext cx="2540000" cy="1552575"/>
          </a:xfrm>
          <a:prstGeom prst="rect">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1432" tIns="91432" rIns="45716" bIns="45716"/>
          <a:lstStyle>
            <a:lvl1pPr marL="119063" indent="-119063" algn="l" eaLnBrk="0" hangingPunct="0">
              <a:spcBef>
                <a:spcPct val="0"/>
              </a:spcBef>
              <a:defRPr sz="2400">
                <a:solidFill>
                  <a:schemeClr val="tx1"/>
                </a:solidFill>
                <a:latin typeface="Times" panose="02020603050405020304" pitchFamily="18" charset="0"/>
              </a:defRPr>
            </a:lvl1pPr>
            <a:lvl2pPr marL="519113" indent="-234950" algn="l" eaLnBrk="0" hangingPunct="0">
              <a:spcBef>
                <a:spcPct val="0"/>
              </a:spcBef>
              <a:defRPr sz="2400">
                <a:solidFill>
                  <a:schemeClr val="tx1"/>
                </a:solidFill>
                <a:latin typeface="Times" panose="02020603050405020304" pitchFamily="18" charset="0"/>
              </a:defRPr>
            </a:lvl2pPr>
            <a:lvl3pPr marL="862013" indent="-228600" algn="l" eaLnBrk="0" hangingPunct="0">
              <a:spcBef>
                <a:spcPct val="0"/>
              </a:spcBef>
              <a:defRPr sz="2400">
                <a:solidFill>
                  <a:schemeClr val="tx1"/>
                </a:solidFill>
                <a:latin typeface="Times" panose="02020603050405020304" pitchFamily="18" charset="0"/>
              </a:defRPr>
            </a:lvl3pPr>
            <a:lvl4pPr marL="1204913" indent="-228600" algn="l" eaLnBrk="0" hangingPunct="0">
              <a:spcBef>
                <a:spcPct val="0"/>
              </a:spcBef>
              <a:defRPr sz="2400">
                <a:solidFill>
                  <a:schemeClr val="tx1"/>
                </a:solidFill>
                <a:latin typeface="Times" panose="02020603050405020304" pitchFamily="18" charset="0"/>
              </a:defRPr>
            </a:lvl4pPr>
            <a:lvl5pPr marL="1547813" indent="-228600" algn="l" eaLnBrk="0" hangingPunct="0">
              <a:spcBef>
                <a:spcPct val="0"/>
              </a:spcBef>
              <a:defRPr sz="2400">
                <a:solidFill>
                  <a:schemeClr val="tx1"/>
                </a:solidFill>
                <a:latin typeface="Times" panose="02020603050405020304" pitchFamily="18" charset="0"/>
              </a:defRPr>
            </a:lvl5pPr>
            <a:lvl6pPr marL="2005013" indent="-228600" eaLnBrk="0" fontAlgn="base" hangingPunct="0">
              <a:spcBef>
                <a:spcPct val="0"/>
              </a:spcBef>
              <a:spcAft>
                <a:spcPct val="0"/>
              </a:spcAft>
              <a:defRPr sz="2400">
                <a:solidFill>
                  <a:schemeClr val="tx1"/>
                </a:solidFill>
                <a:latin typeface="Times" panose="02020603050405020304" pitchFamily="18" charset="0"/>
              </a:defRPr>
            </a:lvl6pPr>
            <a:lvl7pPr marL="2462213" indent="-228600" eaLnBrk="0" fontAlgn="base" hangingPunct="0">
              <a:spcBef>
                <a:spcPct val="0"/>
              </a:spcBef>
              <a:spcAft>
                <a:spcPct val="0"/>
              </a:spcAft>
              <a:defRPr sz="2400">
                <a:solidFill>
                  <a:schemeClr val="tx1"/>
                </a:solidFill>
                <a:latin typeface="Times" panose="02020603050405020304" pitchFamily="18" charset="0"/>
              </a:defRPr>
            </a:lvl7pPr>
            <a:lvl8pPr marL="2919413" indent="-228600" eaLnBrk="0" fontAlgn="base" hangingPunct="0">
              <a:spcBef>
                <a:spcPct val="0"/>
              </a:spcBef>
              <a:spcAft>
                <a:spcPct val="0"/>
              </a:spcAft>
              <a:defRPr sz="2400">
                <a:solidFill>
                  <a:schemeClr val="tx1"/>
                </a:solidFill>
                <a:latin typeface="Times" panose="02020603050405020304" pitchFamily="18" charset="0"/>
              </a:defRPr>
            </a:lvl8pPr>
            <a:lvl9pPr marL="3376613"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buFontTx/>
              <a:buChar char="•"/>
            </a:pPr>
            <a:r>
              <a:rPr lang="en-US" altLang="zh-CN" sz="1400">
                <a:latin typeface="Arial" panose="020B0604020202020204" pitchFamily="34" charset="0"/>
                <a:ea typeface="宋体" panose="02010600030101010101" pitchFamily="2" charset="-122"/>
              </a:rPr>
              <a:t>Centralized management in DICOM-tailored database -Oracle Database Multimedia.</a:t>
            </a:r>
          </a:p>
          <a:p>
            <a:pPr eaLnBrk="1" hangingPunct="1">
              <a:lnSpc>
                <a:spcPct val="100000"/>
              </a:lnSpc>
              <a:spcBef>
                <a:spcPct val="20000"/>
              </a:spcBef>
              <a:buFontTx/>
              <a:buChar char="•"/>
            </a:pPr>
            <a:r>
              <a:rPr lang="en-US" altLang="zh-CN" sz="1400">
                <a:latin typeface="Arial" panose="020B0604020202020204" pitchFamily="34" charset="0"/>
                <a:ea typeface="宋体" panose="02010600030101010101" pitchFamily="2" charset="-122"/>
              </a:rPr>
              <a:t>Digitalization and telemedicine</a:t>
            </a:r>
          </a:p>
          <a:p>
            <a:pPr eaLnBrk="1" hangingPunct="1">
              <a:lnSpc>
                <a:spcPct val="100000"/>
              </a:lnSpc>
              <a:spcBef>
                <a:spcPct val="20000"/>
              </a:spcBef>
              <a:buFontTx/>
              <a:buChar char="•"/>
            </a:pPr>
            <a:endParaRPr lang="en-US" altLang="zh-CN" sz="1400">
              <a:latin typeface="Arial" panose="020B0604020202020204" pitchFamily="34" charset="0"/>
              <a:ea typeface="宋体" panose="02010600030101010101" pitchFamily="2" charset="-122"/>
            </a:endParaRPr>
          </a:p>
        </p:txBody>
      </p:sp>
      <p:sp>
        <p:nvSpPr>
          <p:cNvPr id="13" name="Rectangle 8"/>
          <p:cNvSpPr>
            <a:spLocks noChangeArrowheads="1"/>
          </p:cNvSpPr>
          <p:nvPr/>
        </p:nvSpPr>
        <p:spPr bwMode="gray">
          <a:xfrm>
            <a:off x="7704138" y="4484688"/>
            <a:ext cx="2555875" cy="1547812"/>
          </a:xfrm>
          <a:prstGeom prst="rect">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1432" tIns="91432" rIns="45716" bIns="45716"/>
          <a:lstStyle>
            <a:lvl1pPr marL="119063" indent="-119063" algn="l" eaLnBrk="0" hangingPunct="0">
              <a:spcBef>
                <a:spcPct val="0"/>
              </a:spcBef>
              <a:defRPr sz="2400">
                <a:solidFill>
                  <a:schemeClr val="tx1"/>
                </a:solidFill>
                <a:latin typeface="Times" panose="02020603050405020304" pitchFamily="18" charset="0"/>
              </a:defRPr>
            </a:lvl1pPr>
            <a:lvl2pPr marL="519113" indent="-234950" algn="l" eaLnBrk="0" hangingPunct="0">
              <a:spcBef>
                <a:spcPct val="0"/>
              </a:spcBef>
              <a:defRPr sz="2400">
                <a:solidFill>
                  <a:schemeClr val="tx1"/>
                </a:solidFill>
                <a:latin typeface="Times" panose="02020603050405020304" pitchFamily="18" charset="0"/>
              </a:defRPr>
            </a:lvl2pPr>
            <a:lvl3pPr marL="862013" indent="-228600" algn="l" eaLnBrk="0" hangingPunct="0">
              <a:spcBef>
                <a:spcPct val="0"/>
              </a:spcBef>
              <a:defRPr sz="2400">
                <a:solidFill>
                  <a:schemeClr val="tx1"/>
                </a:solidFill>
                <a:latin typeface="Times" panose="02020603050405020304" pitchFamily="18" charset="0"/>
              </a:defRPr>
            </a:lvl3pPr>
            <a:lvl4pPr marL="1204913" indent="-228600" algn="l" eaLnBrk="0" hangingPunct="0">
              <a:spcBef>
                <a:spcPct val="0"/>
              </a:spcBef>
              <a:defRPr sz="2400">
                <a:solidFill>
                  <a:schemeClr val="tx1"/>
                </a:solidFill>
                <a:latin typeface="Times" panose="02020603050405020304" pitchFamily="18" charset="0"/>
              </a:defRPr>
            </a:lvl4pPr>
            <a:lvl5pPr marL="1547813" indent="-228600" algn="l" eaLnBrk="0" hangingPunct="0">
              <a:spcBef>
                <a:spcPct val="0"/>
              </a:spcBef>
              <a:defRPr sz="2400">
                <a:solidFill>
                  <a:schemeClr val="tx1"/>
                </a:solidFill>
                <a:latin typeface="Times" panose="02020603050405020304" pitchFamily="18" charset="0"/>
              </a:defRPr>
            </a:lvl5pPr>
            <a:lvl6pPr marL="2005013" indent="-228600" eaLnBrk="0" fontAlgn="base" hangingPunct="0">
              <a:spcBef>
                <a:spcPct val="0"/>
              </a:spcBef>
              <a:spcAft>
                <a:spcPct val="0"/>
              </a:spcAft>
              <a:defRPr sz="2400">
                <a:solidFill>
                  <a:schemeClr val="tx1"/>
                </a:solidFill>
                <a:latin typeface="Times" panose="02020603050405020304" pitchFamily="18" charset="0"/>
              </a:defRPr>
            </a:lvl6pPr>
            <a:lvl7pPr marL="2462213" indent="-228600" eaLnBrk="0" fontAlgn="base" hangingPunct="0">
              <a:spcBef>
                <a:spcPct val="0"/>
              </a:spcBef>
              <a:spcAft>
                <a:spcPct val="0"/>
              </a:spcAft>
              <a:defRPr sz="2400">
                <a:solidFill>
                  <a:schemeClr val="tx1"/>
                </a:solidFill>
                <a:latin typeface="Times" panose="02020603050405020304" pitchFamily="18" charset="0"/>
              </a:defRPr>
            </a:lvl7pPr>
            <a:lvl8pPr marL="2919413" indent="-228600" eaLnBrk="0" fontAlgn="base" hangingPunct="0">
              <a:spcBef>
                <a:spcPct val="0"/>
              </a:spcBef>
              <a:spcAft>
                <a:spcPct val="0"/>
              </a:spcAft>
              <a:defRPr sz="2400">
                <a:solidFill>
                  <a:schemeClr val="tx1"/>
                </a:solidFill>
                <a:latin typeface="Times" panose="02020603050405020304" pitchFamily="18" charset="0"/>
              </a:defRPr>
            </a:lvl8pPr>
            <a:lvl9pPr marL="3376613"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buFontTx/>
              <a:buChar char="•"/>
            </a:pPr>
            <a:r>
              <a:rPr lang="en-US" altLang="zh-CN" sz="1400">
                <a:latin typeface="Arial" panose="020B0604020202020204" pitchFamily="34" charset="0"/>
                <a:ea typeface="宋体" panose="02010600030101010101" pitchFamily="2" charset="-122"/>
              </a:rPr>
              <a:t>Doctor needs fast, easy access - local persistence.</a:t>
            </a:r>
          </a:p>
          <a:p>
            <a:pPr eaLnBrk="1" hangingPunct="1">
              <a:lnSpc>
                <a:spcPct val="100000"/>
              </a:lnSpc>
              <a:spcBef>
                <a:spcPct val="20000"/>
              </a:spcBef>
              <a:buFontTx/>
              <a:buChar char="•"/>
            </a:pPr>
            <a:r>
              <a:rPr lang="en-US" altLang="zh-CN" sz="1400">
                <a:latin typeface="Arial" panose="020B0604020202020204" pitchFamily="34" charset="0"/>
                <a:ea typeface="宋体" panose="02010600030101010101" pitchFamily="2" charset="-122"/>
              </a:rPr>
              <a:t>Multiple Data Sources needs embedded database</a:t>
            </a:r>
          </a:p>
          <a:p>
            <a:pPr eaLnBrk="1" hangingPunct="1">
              <a:lnSpc>
                <a:spcPct val="100000"/>
              </a:lnSpc>
              <a:spcBef>
                <a:spcPct val="20000"/>
              </a:spcBef>
              <a:buFontTx/>
              <a:buChar char="•"/>
            </a:pPr>
            <a:r>
              <a:rPr lang="en-US" altLang="zh-CN" sz="1400">
                <a:latin typeface="Arial" panose="020B0604020202020204" pitchFamily="34" charset="0"/>
                <a:ea typeface="宋体" panose="02010600030101010101" pitchFamily="2" charset="-122"/>
              </a:rPr>
              <a:t>Telemedicine - anytime and anywhere?</a:t>
            </a:r>
          </a:p>
        </p:txBody>
      </p:sp>
      <p:grpSp>
        <p:nvGrpSpPr>
          <p:cNvPr id="14" name="Group 9"/>
          <p:cNvGrpSpPr>
            <a:grpSpLocks/>
          </p:cNvGrpSpPr>
          <p:nvPr/>
        </p:nvGrpSpPr>
        <p:grpSpPr bwMode="auto">
          <a:xfrm>
            <a:off x="7424738" y="4983164"/>
            <a:ext cx="212725" cy="212725"/>
            <a:chOff x="2332" y="2013"/>
            <a:chExt cx="134" cy="134"/>
          </a:xfrm>
        </p:grpSpPr>
        <p:sp>
          <p:nvSpPr>
            <p:cNvPr id="15" name="Oval 10"/>
            <p:cNvSpPr>
              <a:spLocks noChangeArrowheads="1"/>
            </p:cNvSpPr>
            <p:nvPr/>
          </p:nvSpPr>
          <p:spPr bwMode="auto">
            <a:xfrm>
              <a:off x="2332" y="2013"/>
              <a:ext cx="134" cy="134"/>
            </a:xfrm>
            <a:prstGeom prst="ellipse">
              <a:avLst/>
            </a:prstGeom>
            <a:noFill/>
            <a:ln w="19050">
              <a:solidFill>
                <a:srgbClr val="7F7F7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1"/>
            <p:cNvSpPr>
              <a:spLocks noChangeArrowheads="1"/>
            </p:cNvSpPr>
            <p:nvPr/>
          </p:nvSpPr>
          <p:spPr bwMode="auto">
            <a:xfrm rot="5400000">
              <a:off x="2368" y="2034"/>
              <a:ext cx="86" cy="87"/>
            </a:xfrm>
            <a:prstGeom prst="triangle">
              <a:avLst>
                <a:gd name="adj" fmla="val 50458"/>
              </a:avLst>
            </a:prstGeom>
            <a:solidFill>
              <a:srgbClr val="7F7F7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0" hangingPunct="0">
                <a:lnSpc>
                  <a:spcPct val="100000"/>
                </a:lnSpc>
                <a:spcBef>
                  <a:spcPct val="0"/>
                </a:spcBef>
                <a:buClrTx/>
              </a:pPr>
              <a:endParaRPr lang="pl-PL" altLang="en-US" sz="2400">
                <a:solidFill>
                  <a:schemeClr val="bg2"/>
                </a:solidFill>
                <a:latin typeface="Times" panose="02020603050405020304" pitchFamily="18" charset="0"/>
              </a:endParaRPr>
            </a:p>
          </p:txBody>
        </p:sp>
      </p:grpSp>
      <p:grpSp>
        <p:nvGrpSpPr>
          <p:cNvPr id="17" name="Group 12"/>
          <p:cNvGrpSpPr>
            <a:grpSpLocks/>
          </p:cNvGrpSpPr>
          <p:nvPr/>
        </p:nvGrpSpPr>
        <p:grpSpPr bwMode="auto">
          <a:xfrm>
            <a:off x="8823326" y="962025"/>
            <a:ext cx="192087" cy="192088"/>
            <a:chOff x="5150" y="577"/>
            <a:chExt cx="121" cy="121"/>
          </a:xfrm>
        </p:grpSpPr>
        <p:sp>
          <p:nvSpPr>
            <p:cNvPr id="18" name="Oval 13"/>
            <p:cNvSpPr>
              <a:spLocks noChangeArrowheads="1"/>
            </p:cNvSpPr>
            <p:nvPr/>
          </p:nvSpPr>
          <p:spPr bwMode="auto">
            <a:xfrm>
              <a:off x="5150" y="577"/>
              <a:ext cx="121" cy="121"/>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 name="Oval 14"/>
            <p:cNvSpPr>
              <a:spLocks noChangeArrowheads="1"/>
            </p:cNvSpPr>
            <p:nvPr/>
          </p:nvSpPr>
          <p:spPr bwMode="auto">
            <a:xfrm>
              <a:off x="5166" y="593"/>
              <a:ext cx="89" cy="88"/>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0" name="Oval 15"/>
            <p:cNvSpPr>
              <a:spLocks noChangeArrowheads="1"/>
            </p:cNvSpPr>
            <p:nvPr/>
          </p:nvSpPr>
          <p:spPr bwMode="auto">
            <a:xfrm>
              <a:off x="5182" y="610"/>
              <a:ext cx="56" cy="55"/>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21" name="Rectangle 16"/>
          <p:cNvSpPr>
            <a:spLocks noChangeArrowheads="1"/>
          </p:cNvSpPr>
          <p:nvPr/>
        </p:nvSpPr>
        <p:spPr bwMode="auto">
          <a:xfrm>
            <a:off x="9055100" y="990600"/>
            <a:ext cx="1142942" cy="1538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lnSpc>
                <a:spcPct val="100000"/>
              </a:lnSpc>
              <a:spcBef>
                <a:spcPct val="0"/>
              </a:spcBef>
              <a:buClrTx/>
            </a:pPr>
            <a:r>
              <a:rPr lang="en-US" altLang="zh-CN" sz="1000">
                <a:ea typeface="宋体" panose="02010600030101010101" pitchFamily="2" charset="-122"/>
                <a:cs typeface="Times New Roman" panose="02020603050405020304" pitchFamily="18" charset="0"/>
              </a:rPr>
              <a:t>Oracle Differentiator</a:t>
            </a:r>
          </a:p>
        </p:txBody>
      </p:sp>
      <p:sp>
        <p:nvSpPr>
          <p:cNvPr id="22" name="Rectangle 17"/>
          <p:cNvSpPr>
            <a:spLocks noChangeArrowheads="1"/>
          </p:cNvSpPr>
          <p:nvPr/>
        </p:nvSpPr>
        <p:spPr bwMode="gray">
          <a:xfrm>
            <a:off x="4805363" y="4002088"/>
            <a:ext cx="2555875" cy="476250"/>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1432" tIns="91432" rIns="45716" bIns="45716"/>
          <a:lstStyle>
            <a:lvl1pPr algn="l" eaLnBrk="0" hangingPunct="0">
              <a:spcBef>
                <a:spcPct val="0"/>
              </a:spcBef>
              <a:defRPr sz="2400">
                <a:solidFill>
                  <a:schemeClr val="tx1"/>
                </a:solidFill>
                <a:latin typeface="Times" panose="02020603050405020304" pitchFamily="18" charset="0"/>
              </a:defRPr>
            </a:lvl1pPr>
            <a:lvl2pPr marL="519113" indent="-234950" algn="l" eaLnBrk="0" hangingPunct="0">
              <a:spcBef>
                <a:spcPct val="0"/>
              </a:spcBef>
              <a:defRPr sz="2400">
                <a:solidFill>
                  <a:schemeClr val="tx1"/>
                </a:solidFill>
                <a:latin typeface="Times" panose="02020603050405020304" pitchFamily="18" charset="0"/>
              </a:defRPr>
            </a:lvl2pPr>
            <a:lvl3pPr marL="862013" indent="-228600" algn="l" eaLnBrk="0" hangingPunct="0">
              <a:spcBef>
                <a:spcPct val="0"/>
              </a:spcBef>
              <a:defRPr sz="2400">
                <a:solidFill>
                  <a:schemeClr val="tx1"/>
                </a:solidFill>
                <a:latin typeface="Times" panose="02020603050405020304" pitchFamily="18" charset="0"/>
              </a:defRPr>
            </a:lvl3pPr>
            <a:lvl4pPr marL="1204913" indent="-228600" algn="l" eaLnBrk="0" hangingPunct="0">
              <a:spcBef>
                <a:spcPct val="0"/>
              </a:spcBef>
              <a:defRPr sz="2400">
                <a:solidFill>
                  <a:schemeClr val="tx1"/>
                </a:solidFill>
                <a:latin typeface="Times" panose="02020603050405020304" pitchFamily="18" charset="0"/>
              </a:defRPr>
            </a:lvl4pPr>
            <a:lvl5pPr marL="1547813" indent="-228600" algn="l" eaLnBrk="0" hangingPunct="0">
              <a:spcBef>
                <a:spcPct val="0"/>
              </a:spcBef>
              <a:defRPr sz="2400">
                <a:solidFill>
                  <a:schemeClr val="tx1"/>
                </a:solidFill>
                <a:latin typeface="Times" panose="02020603050405020304" pitchFamily="18" charset="0"/>
              </a:defRPr>
            </a:lvl5pPr>
            <a:lvl6pPr marL="2005013" indent="-228600" eaLnBrk="0" fontAlgn="base" hangingPunct="0">
              <a:spcBef>
                <a:spcPct val="0"/>
              </a:spcBef>
              <a:spcAft>
                <a:spcPct val="0"/>
              </a:spcAft>
              <a:defRPr sz="2400">
                <a:solidFill>
                  <a:schemeClr val="tx1"/>
                </a:solidFill>
                <a:latin typeface="Times" panose="02020603050405020304" pitchFamily="18" charset="0"/>
              </a:defRPr>
            </a:lvl6pPr>
            <a:lvl7pPr marL="2462213" indent="-228600" eaLnBrk="0" fontAlgn="base" hangingPunct="0">
              <a:spcBef>
                <a:spcPct val="0"/>
              </a:spcBef>
              <a:spcAft>
                <a:spcPct val="0"/>
              </a:spcAft>
              <a:defRPr sz="2400">
                <a:solidFill>
                  <a:schemeClr val="tx1"/>
                </a:solidFill>
                <a:latin typeface="Times" panose="02020603050405020304" pitchFamily="18" charset="0"/>
              </a:defRPr>
            </a:lvl7pPr>
            <a:lvl8pPr marL="2919413" indent="-228600" eaLnBrk="0" fontAlgn="base" hangingPunct="0">
              <a:spcBef>
                <a:spcPct val="0"/>
              </a:spcBef>
              <a:spcAft>
                <a:spcPct val="0"/>
              </a:spcAft>
              <a:defRPr sz="2400">
                <a:solidFill>
                  <a:schemeClr val="tx1"/>
                </a:solidFill>
                <a:latin typeface="Times" panose="02020603050405020304" pitchFamily="18" charset="0"/>
              </a:defRPr>
            </a:lvl8pPr>
            <a:lvl9pPr marL="3376613"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60000"/>
              </a:lnSpc>
              <a:spcBef>
                <a:spcPct val="15000"/>
              </a:spcBef>
              <a:buClrTx/>
            </a:pPr>
            <a:r>
              <a:rPr lang="en-US" altLang="zh-CN" sz="1200">
                <a:solidFill>
                  <a:schemeClr val="bg1"/>
                </a:solidFill>
                <a:latin typeface="Arial" panose="020B0604020202020204" pitchFamily="34" charset="0"/>
                <a:ea typeface="宋体" panose="02010600030101010101" pitchFamily="2" charset="-122"/>
              </a:rPr>
              <a:t>TREND</a:t>
            </a:r>
          </a:p>
        </p:txBody>
      </p:sp>
      <p:sp>
        <p:nvSpPr>
          <p:cNvPr id="23" name="Rectangle 18"/>
          <p:cNvSpPr>
            <a:spLocks noChangeArrowheads="1"/>
          </p:cNvSpPr>
          <p:nvPr/>
        </p:nvSpPr>
        <p:spPr bwMode="gray">
          <a:xfrm>
            <a:off x="7704138" y="4002088"/>
            <a:ext cx="2555875" cy="476250"/>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1432" tIns="91432" rIns="45716" bIns="45716"/>
          <a:lstStyle>
            <a:lvl1pPr algn="l" eaLnBrk="0" hangingPunct="0">
              <a:spcBef>
                <a:spcPct val="0"/>
              </a:spcBef>
              <a:defRPr sz="2400">
                <a:solidFill>
                  <a:schemeClr val="tx1"/>
                </a:solidFill>
                <a:latin typeface="Times" panose="02020603050405020304" pitchFamily="18" charset="0"/>
              </a:defRPr>
            </a:lvl1pPr>
            <a:lvl2pPr marL="519113" indent="-234950" algn="l" eaLnBrk="0" hangingPunct="0">
              <a:spcBef>
                <a:spcPct val="0"/>
              </a:spcBef>
              <a:defRPr sz="2400">
                <a:solidFill>
                  <a:schemeClr val="tx1"/>
                </a:solidFill>
                <a:latin typeface="Times" panose="02020603050405020304" pitchFamily="18" charset="0"/>
              </a:defRPr>
            </a:lvl2pPr>
            <a:lvl3pPr marL="862013" indent="-228600" algn="l" eaLnBrk="0" hangingPunct="0">
              <a:spcBef>
                <a:spcPct val="0"/>
              </a:spcBef>
              <a:defRPr sz="2400">
                <a:solidFill>
                  <a:schemeClr val="tx1"/>
                </a:solidFill>
                <a:latin typeface="Times" panose="02020603050405020304" pitchFamily="18" charset="0"/>
              </a:defRPr>
            </a:lvl3pPr>
            <a:lvl4pPr marL="1204913" indent="-228600" algn="l" eaLnBrk="0" hangingPunct="0">
              <a:spcBef>
                <a:spcPct val="0"/>
              </a:spcBef>
              <a:defRPr sz="2400">
                <a:solidFill>
                  <a:schemeClr val="tx1"/>
                </a:solidFill>
                <a:latin typeface="Times" panose="02020603050405020304" pitchFamily="18" charset="0"/>
              </a:defRPr>
            </a:lvl4pPr>
            <a:lvl5pPr marL="1547813" indent="-228600" algn="l" eaLnBrk="0" hangingPunct="0">
              <a:spcBef>
                <a:spcPct val="0"/>
              </a:spcBef>
              <a:defRPr sz="2400">
                <a:solidFill>
                  <a:schemeClr val="tx1"/>
                </a:solidFill>
                <a:latin typeface="Times" panose="02020603050405020304" pitchFamily="18" charset="0"/>
              </a:defRPr>
            </a:lvl5pPr>
            <a:lvl6pPr marL="2005013" indent="-228600" eaLnBrk="0" fontAlgn="base" hangingPunct="0">
              <a:spcBef>
                <a:spcPct val="0"/>
              </a:spcBef>
              <a:spcAft>
                <a:spcPct val="0"/>
              </a:spcAft>
              <a:defRPr sz="2400">
                <a:solidFill>
                  <a:schemeClr val="tx1"/>
                </a:solidFill>
                <a:latin typeface="Times" panose="02020603050405020304" pitchFamily="18" charset="0"/>
              </a:defRPr>
            </a:lvl6pPr>
            <a:lvl7pPr marL="2462213" indent="-228600" eaLnBrk="0" fontAlgn="base" hangingPunct="0">
              <a:spcBef>
                <a:spcPct val="0"/>
              </a:spcBef>
              <a:spcAft>
                <a:spcPct val="0"/>
              </a:spcAft>
              <a:defRPr sz="2400">
                <a:solidFill>
                  <a:schemeClr val="tx1"/>
                </a:solidFill>
                <a:latin typeface="Times" panose="02020603050405020304" pitchFamily="18" charset="0"/>
              </a:defRPr>
            </a:lvl7pPr>
            <a:lvl8pPr marL="2919413" indent="-228600" eaLnBrk="0" fontAlgn="base" hangingPunct="0">
              <a:spcBef>
                <a:spcPct val="0"/>
              </a:spcBef>
              <a:spcAft>
                <a:spcPct val="0"/>
              </a:spcAft>
              <a:defRPr sz="2400">
                <a:solidFill>
                  <a:schemeClr val="tx1"/>
                </a:solidFill>
                <a:latin typeface="Times" panose="02020603050405020304" pitchFamily="18" charset="0"/>
              </a:defRPr>
            </a:lvl8pPr>
            <a:lvl9pPr marL="3376613"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60000"/>
              </a:lnSpc>
              <a:spcBef>
                <a:spcPct val="15000"/>
              </a:spcBef>
              <a:buClrTx/>
            </a:pPr>
            <a:r>
              <a:rPr lang="en-US" altLang="zh-CN" sz="1200">
                <a:solidFill>
                  <a:schemeClr val="bg1"/>
                </a:solidFill>
                <a:latin typeface="Arial" panose="020B0604020202020204" pitchFamily="34" charset="0"/>
                <a:ea typeface="宋体" panose="02010600030101010101" pitchFamily="2" charset="-122"/>
              </a:rPr>
              <a:t>CHALLENGES</a:t>
            </a:r>
            <a:endParaRPr lang="zh-CN" altLang="en-US" sz="1200">
              <a:solidFill>
                <a:schemeClr val="bg1"/>
              </a:solidFill>
              <a:latin typeface="Arial" panose="020B0604020202020204" pitchFamily="34" charset="0"/>
              <a:ea typeface="宋体" panose="02010600030101010101" pitchFamily="2" charset="-122"/>
            </a:endParaRPr>
          </a:p>
        </p:txBody>
      </p:sp>
      <p:graphicFrame>
        <p:nvGraphicFramePr>
          <p:cNvPr id="24" name="Object 20"/>
          <p:cNvGraphicFramePr>
            <a:graphicFrameLocks noChangeAspect="1"/>
          </p:cNvGraphicFramePr>
          <p:nvPr/>
        </p:nvGraphicFramePr>
        <p:xfrm>
          <a:off x="4183063" y="1651000"/>
          <a:ext cx="333375" cy="395288"/>
        </p:xfrm>
        <a:graphic>
          <a:graphicData uri="http://schemas.openxmlformats.org/presentationml/2006/ole">
            <mc:AlternateContent xmlns:mc="http://schemas.openxmlformats.org/markup-compatibility/2006">
              <mc:Choice xmlns:v="urn:schemas-microsoft-com:vml" Requires="v">
                <p:oleObj spid="_x0000_s1117" name="位图图像" r:id="rId3" imgW="1371429" imgH="1628571" progId="Paint.Picture">
                  <p:embed/>
                </p:oleObj>
              </mc:Choice>
              <mc:Fallback>
                <p:oleObj name="位图图像" r:id="rId3" imgW="1371429" imgH="1628571" progId="Paint.Picture">
                  <p:embed/>
                  <p:pic>
                    <p:nvPicPr>
                      <p:cNvPr id="0" name=""/>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183063" y="1651000"/>
                        <a:ext cx="3333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21"/>
          <p:cNvGraphicFramePr>
            <a:graphicFrameLocks noChangeAspect="1"/>
          </p:cNvGraphicFramePr>
          <p:nvPr/>
        </p:nvGraphicFramePr>
        <p:xfrm>
          <a:off x="3952876" y="2238375"/>
          <a:ext cx="796925" cy="622300"/>
        </p:xfrm>
        <a:graphic>
          <a:graphicData uri="http://schemas.openxmlformats.org/presentationml/2006/ole">
            <mc:AlternateContent xmlns:mc="http://schemas.openxmlformats.org/markup-compatibility/2006">
              <mc:Choice xmlns:v="urn:schemas-microsoft-com:vml" Requires="v">
                <p:oleObj spid="_x0000_s1118" name="位图图像" r:id="rId5" imgW="2457143" imgH="1914286" progId="Paint.Picture">
                  <p:embed/>
                </p:oleObj>
              </mc:Choice>
              <mc:Fallback>
                <p:oleObj name="位图图像" r:id="rId5" imgW="2457143" imgH="191428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76" y="2238375"/>
                        <a:ext cx="7969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22"/>
          <p:cNvGraphicFramePr>
            <a:graphicFrameLocks noChangeAspect="1"/>
          </p:cNvGraphicFramePr>
          <p:nvPr/>
        </p:nvGraphicFramePr>
        <p:xfrm>
          <a:off x="5459413" y="1670050"/>
          <a:ext cx="333375" cy="395288"/>
        </p:xfrm>
        <a:graphic>
          <a:graphicData uri="http://schemas.openxmlformats.org/presentationml/2006/ole">
            <mc:AlternateContent xmlns:mc="http://schemas.openxmlformats.org/markup-compatibility/2006">
              <mc:Choice xmlns:v="urn:schemas-microsoft-com:vml" Requires="v">
                <p:oleObj spid="_x0000_s1119" name="位图图像" r:id="rId7" imgW="1371429" imgH="1628571" progId="Paint.Picture">
                  <p:embed/>
                </p:oleObj>
              </mc:Choice>
              <mc:Fallback>
                <p:oleObj name="位图图像" r:id="rId7" imgW="1371429" imgH="1628571" progId="Paint.Picture">
                  <p:embed/>
                  <p:pic>
                    <p:nvPicPr>
                      <p:cNvPr id="0" name=""/>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459413" y="1670050"/>
                        <a:ext cx="3333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23"/>
          <p:cNvGraphicFramePr>
            <a:graphicFrameLocks noChangeAspect="1"/>
          </p:cNvGraphicFramePr>
          <p:nvPr/>
        </p:nvGraphicFramePr>
        <p:xfrm>
          <a:off x="5229226" y="2257425"/>
          <a:ext cx="796925" cy="622300"/>
        </p:xfrm>
        <a:graphic>
          <a:graphicData uri="http://schemas.openxmlformats.org/presentationml/2006/ole">
            <mc:AlternateContent xmlns:mc="http://schemas.openxmlformats.org/markup-compatibility/2006">
              <mc:Choice xmlns:v="urn:schemas-microsoft-com:vml" Requires="v">
                <p:oleObj spid="_x0000_s1120" name="位图图像" r:id="rId8" imgW="2457143" imgH="1914286" progId="Paint.Picture">
                  <p:embed/>
                </p:oleObj>
              </mc:Choice>
              <mc:Fallback>
                <p:oleObj name="位图图像" r:id="rId8" imgW="2457143" imgH="191428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9226" y="2257425"/>
                        <a:ext cx="7969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24"/>
          <p:cNvGraphicFramePr>
            <a:graphicFrameLocks noChangeAspect="1"/>
          </p:cNvGraphicFramePr>
          <p:nvPr/>
        </p:nvGraphicFramePr>
        <p:xfrm>
          <a:off x="6802438" y="1679575"/>
          <a:ext cx="333375" cy="395288"/>
        </p:xfrm>
        <a:graphic>
          <a:graphicData uri="http://schemas.openxmlformats.org/presentationml/2006/ole">
            <mc:AlternateContent xmlns:mc="http://schemas.openxmlformats.org/markup-compatibility/2006">
              <mc:Choice xmlns:v="urn:schemas-microsoft-com:vml" Requires="v">
                <p:oleObj spid="_x0000_s1121" name="位图图像" r:id="rId9" imgW="1371429" imgH="1628571" progId="Paint.Picture">
                  <p:embed/>
                </p:oleObj>
              </mc:Choice>
              <mc:Fallback>
                <p:oleObj name="位图图像" r:id="rId9" imgW="1371429" imgH="1628571" progId="Paint.Picture">
                  <p:embed/>
                  <p:pic>
                    <p:nvPicPr>
                      <p:cNvPr id="0" name=""/>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802438" y="1679575"/>
                        <a:ext cx="3333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25"/>
          <p:cNvGraphicFramePr>
            <a:graphicFrameLocks noChangeAspect="1"/>
          </p:cNvGraphicFramePr>
          <p:nvPr/>
        </p:nvGraphicFramePr>
        <p:xfrm>
          <a:off x="6572251" y="2266950"/>
          <a:ext cx="796925" cy="622300"/>
        </p:xfrm>
        <a:graphic>
          <a:graphicData uri="http://schemas.openxmlformats.org/presentationml/2006/ole">
            <mc:AlternateContent xmlns:mc="http://schemas.openxmlformats.org/markup-compatibility/2006">
              <mc:Choice xmlns:v="urn:schemas-microsoft-com:vml" Requires="v">
                <p:oleObj spid="_x0000_s1122" name="位图图像" r:id="rId10" imgW="2457143" imgH="1914286" progId="Paint.Picture">
                  <p:embed/>
                </p:oleObj>
              </mc:Choice>
              <mc:Fallback>
                <p:oleObj name="位图图像" r:id="rId10" imgW="2457143" imgH="191428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1" y="2266950"/>
                        <a:ext cx="7969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26"/>
          <p:cNvGraphicFramePr>
            <a:graphicFrameLocks noChangeAspect="1"/>
          </p:cNvGraphicFramePr>
          <p:nvPr/>
        </p:nvGraphicFramePr>
        <p:xfrm>
          <a:off x="3963987" y="3190875"/>
          <a:ext cx="325438" cy="457200"/>
        </p:xfrm>
        <a:graphic>
          <a:graphicData uri="http://schemas.openxmlformats.org/presentationml/2006/ole">
            <mc:AlternateContent xmlns:mc="http://schemas.openxmlformats.org/markup-compatibility/2006">
              <mc:Choice xmlns:v="urn:schemas-microsoft-com:vml" Requires="v">
                <p:oleObj spid="_x0000_s1123" name="位图图像" r:id="rId11" imgW="514422" imgH="724001" progId="Paint.Picture">
                  <p:embed/>
                </p:oleObj>
              </mc:Choice>
              <mc:Fallback>
                <p:oleObj name="位图图像" r:id="rId11" imgW="514422" imgH="724001"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3987" y="3190875"/>
                        <a:ext cx="325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27"/>
          <p:cNvGraphicFramePr>
            <a:graphicFrameLocks noChangeAspect="1"/>
          </p:cNvGraphicFramePr>
          <p:nvPr/>
        </p:nvGraphicFramePr>
        <p:xfrm>
          <a:off x="5060951" y="3190875"/>
          <a:ext cx="325437" cy="457200"/>
        </p:xfrm>
        <a:graphic>
          <a:graphicData uri="http://schemas.openxmlformats.org/presentationml/2006/ole">
            <mc:AlternateContent xmlns:mc="http://schemas.openxmlformats.org/markup-compatibility/2006">
              <mc:Choice xmlns:v="urn:schemas-microsoft-com:vml" Requires="v">
                <p:oleObj spid="_x0000_s1124" name="位图图像" r:id="rId13" imgW="514422" imgH="724001" progId="Paint.Picture">
                  <p:embed/>
                </p:oleObj>
              </mc:Choice>
              <mc:Fallback>
                <p:oleObj name="位图图像" r:id="rId13" imgW="514422" imgH="724001"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60951" y="3190875"/>
                        <a:ext cx="325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28"/>
          <p:cNvGraphicFramePr>
            <a:graphicFrameLocks noChangeAspect="1"/>
          </p:cNvGraphicFramePr>
          <p:nvPr/>
        </p:nvGraphicFramePr>
        <p:xfrm>
          <a:off x="7019926" y="3190875"/>
          <a:ext cx="325437" cy="457200"/>
        </p:xfrm>
        <a:graphic>
          <a:graphicData uri="http://schemas.openxmlformats.org/presentationml/2006/ole">
            <mc:AlternateContent xmlns:mc="http://schemas.openxmlformats.org/markup-compatibility/2006">
              <mc:Choice xmlns:v="urn:schemas-microsoft-com:vml" Requires="v">
                <p:oleObj spid="_x0000_s1125" name="位图图像" r:id="rId14" imgW="514422" imgH="724001" progId="Paint.Picture">
                  <p:embed/>
                </p:oleObj>
              </mc:Choice>
              <mc:Fallback>
                <p:oleObj name="位图图像" r:id="rId14" imgW="514422" imgH="724001"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9926" y="3190875"/>
                        <a:ext cx="325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29"/>
          <p:cNvGraphicFramePr>
            <a:graphicFrameLocks noChangeAspect="1"/>
          </p:cNvGraphicFramePr>
          <p:nvPr/>
        </p:nvGraphicFramePr>
        <p:xfrm>
          <a:off x="5910262" y="3190875"/>
          <a:ext cx="325438" cy="457200"/>
        </p:xfrm>
        <a:graphic>
          <a:graphicData uri="http://schemas.openxmlformats.org/presentationml/2006/ole">
            <mc:AlternateContent xmlns:mc="http://schemas.openxmlformats.org/markup-compatibility/2006">
              <mc:Choice xmlns:v="urn:schemas-microsoft-com:vml" Requires="v">
                <p:oleObj spid="_x0000_s1126" name="位图图像" r:id="rId15" imgW="514422" imgH="724001" progId="Paint.Picture">
                  <p:embed/>
                </p:oleObj>
              </mc:Choice>
              <mc:Fallback>
                <p:oleObj name="位图图像" r:id="rId15" imgW="514422" imgH="724001"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0262" y="3190875"/>
                        <a:ext cx="325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4" name="AutoShape 30"/>
          <p:cNvCxnSpPr>
            <a:cxnSpLocks noChangeShapeType="1"/>
          </p:cNvCxnSpPr>
          <p:nvPr/>
        </p:nvCxnSpPr>
        <p:spPr bwMode="auto">
          <a:xfrm flipV="1">
            <a:off x="4127501" y="2860675"/>
            <a:ext cx="223837" cy="330200"/>
          </a:xfrm>
          <a:prstGeom prst="straightConnector1">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31"/>
          <p:cNvCxnSpPr>
            <a:cxnSpLocks noChangeShapeType="1"/>
          </p:cNvCxnSpPr>
          <p:nvPr/>
        </p:nvCxnSpPr>
        <p:spPr bwMode="auto">
          <a:xfrm flipH="1" flipV="1">
            <a:off x="4351338" y="2860675"/>
            <a:ext cx="873125" cy="330200"/>
          </a:xfrm>
          <a:prstGeom prst="straightConnector1">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32"/>
          <p:cNvCxnSpPr>
            <a:cxnSpLocks noChangeShapeType="1"/>
          </p:cNvCxnSpPr>
          <p:nvPr/>
        </p:nvCxnSpPr>
        <p:spPr bwMode="auto">
          <a:xfrm flipV="1">
            <a:off x="5224463" y="2879725"/>
            <a:ext cx="403225" cy="311150"/>
          </a:xfrm>
          <a:prstGeom prst="straightConnector1">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33"/>
          <p:cNvCxnSpPr>
            <a:cxnSpLocks noChangeShapeType="1"/>
          </p:cNvCxnSpPr>
          <p:nvPr/>
        </p:nvCxnSpPr>
        <p:spPr bwMode="auto">
          <a:xfrm flipH="1" flipV="1">
            <a:off x="4349751" y="2046289"/>
            <a:ext cx="1587" cy="192087"/>
          </a:xfrm>
          <a:prstGeom prst="straightConnector1">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34"/>
          <p:cNvCxnSpPr>
            <a:cxnSpLocks noChangeShapeType="1"/>
          </p:cNvCxnSpPr>
          <p:nvPr/>
        </p:nvCxnSpPr>
        <p:spPr bwMode="auto">
          <a:xfrm flipH="1" flipV="1">
            <a:off x="5626101" y="2065339"/>
            <a:ext cx="1587" cy="192087"/>
          </a:xfrm>
          <a:prstGeom prst="straightConnector1">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35"/>
          <p:cNvCxnSpPr>
            <a:cxnSpLocks noChangeShapeType="1"/>
          </p:cNvCxnSpPr>
          <p:nvPr/>
        </p:nvCxnSpPr>
        <p:spPr bwMode="auto">
          <a:xfrm flipH="1" flipV="1">
            <a:off x="6969126" y="2074864"/>
            <a:ext cx="1587" cy="192087"/>
          </a:xfrm>
          <a:prstGeom prst="straightConnector1">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36"/>
          <p:cNvCxnSpPr>
            <a:cxnSpLocks noChangeShapeType="1"/>
          </p:cNvCxnSpPr>
          <p:nvPr/>
        </p:nvCxnSpPr>
        <p:spPr bwMode="auto">
          <a:xfrm flipH="1" flipV="1">
            <a:off x="5627687" y="2879725"/>
            <a:ext cx="446088" cy="311150"/>
          </a:xfrm>
          <a:prstGeom prst="straightConnector1">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37"/>
          <p:cNvCxnSpPr>
            <a:cxnSpLocks noChangeShapeType="1"/>
          </p:cNvCxnSpPr>
          <p:nvPr/>
        </p:nvCxnSpPr>
        <p:spPr bwMode="auto">
          <a:xfrm flipH="1" flipV="1">
            <a:off x="5627687" y="2879725"/>
            <a:ext cx="1555750" cy="311150"/>
          </a:xfrm>
          <a:prstGeom prst="straightConnector1">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38"/>
          <p:cNvCxnSpPr>
            <a:cxnSpLocks noChangeShapeType="1"/>
          </p:cNvCxnSpPr>
          <p:nvPr/>
        </p:nvCxnSpPr>
        <p:spPr bwMode="auto">
          <a:xfrm flipH="1" flipV="1">
            <a:off x="6970713" y="2889251"/>
            <a:ext cx="212725" cy="301625"/>
          </a:xfrm>
          <a:prstGeom prst="straightConnector1">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3" name="Object 39"/>
          <p:cNvGraphicFramePr>
            <a:graphicFrameLocks noChangeAspect="1"/>
          </p:cNvGraphicFramePr>
          <p:nvPr/>
        </p:nvGraphicFramePr>
        <p:xfrm>
          <a:off x="4713288" y="3152776"/>
          <a:ext cx="365125" cy="504825"/>
        </p:xfrm>
        <a:graphic>
          <a:graphicData uri="http://schemas.openxmlformats.org/presentationml/2006/ole">
            <mc:AlternateContent xmlns:mc="http://schemas.openxmlformats.org/markup-compatibility/2006">
              <mc:Choice xmlns:v="urn:schemas-microsoft-com:vml" Requires="v">
                <p:oleObj spid="_x0000_s1127" name="位图图像" r:id="rId16" imgW="523810" imgH="724001" progId="Paint.Picture">
                  <p:embed/>
                </p:oleObj>
              </mc:Choice>
              <mc:Fallback>
                <p:oleObj name="位图图像" r:id="rId16" imgW="523810" imgH="724001"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13288" y="3152776"/>
                        <a:ext cx="3651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40"/>
          <p:cNvGraphicFramePr>
            <a:graphicFrameLocks noChangeAspect="1"/>
          </p:cNvGraphicFramePr>
          <p:nvPr/>
        </p:nvGraphicFramePr>
        <p:xfrm>
          <a:off x="3541713" y="3152776"/>
          <a:ext cx="365125" cy="504825"/>
        </p:xfrm>
        <a:graphic>
          <a:graphicData uri="http://schemas.openxmlformats.org/presentationml/2006/ole">
            <mc:AlternateContent xmlns:mc="http://schemas.openxmlformats.org/markup-compatibility/2006">
              <mc:Choice xmlns:v="urn:schemas-microsoft-com:vml" Requires="v">
                <p:oleObj spid="_x0000_s1128" name="位图图像" r:id="rId18" imgW="523810" imgH="724001" progId="Paint.Picture">
                  <p:embed/>
                </p:oleObj>
              </mc:Choice>
              <mc:Fallback>
                <p:oleObj name="位图图像" r:id="rId18" imgW="523810" imgH="724001"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41713" y="3152776"/>
                        <a:ext cx="3651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41"/>
          <p:cNvGraphicFramePr>
            <a:graphicFrameLocks noChangeAspect="1"/>
          </p:cNvGraphicFramePr>
          <p:nvPr/>
        </p:nvGraphicFramePr>
        <p:xfrm>
          <a:off x="6235701" y="3190876"/>
          <a:ext cx="365125" cy="504825"/>
        </p:xfrm>
        <a:graphic>
          <a:graphicData uri="http://schemas.openxmlformats.org/presentationml/2006/ole">
            <mc:AlternateContent xmlns:mc="http://schemas.openxmlformats.org/markup-compatibility/2006">
              <mc:Choice xmlns:v="urn:schemas-microsoft-com:vml" Requires="v">
                <p:oleObj spid="_x0000_s1129" name="位图图像" r:id="rId19" imgW="523810" imgH="724001" progId="Paint.Picture">
                  <p:embed/>
                </p:oleObj>
              </mc:Choice>
              <mc:Fallback>
                <p:oleObj name="位图图像" r:id="rId19" imgW="523810" imgH="724001"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35701" y="3190876"/>
                        <a:ext cx="3651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42"/>
          <p:cNvGraphicFramePr>
            <a:graphicFrameLocks noChangeAspect="1"/>
          </p:cNvGraphicFramePr>
          <p:nvPr/>
        </p:nvGraphicFramePr>
        <p:xfrm>
          <a:off x="7359651" y="3190876"/>
          <a:ext cx="365125" cy="504825"/>
        </p:xfrm>
        <a:graphic>
          <a:graphicData uri="http://schemas.openxmlformats.org/presentationml/2006/ole">
            <mc:AlternateContent xmlns:mc="http://schemas.openxmlformats.org/markup-compatibility/2006">
              <mc:Choice xmlns:v="urn:schemas-microsoft-com:vml" Requires="v">
                <p:oleObj spid="_x0000_s1130" name="位图图像" r:id="rId20" imgW="523810" imgH="724001" progId="Paint.Picture">
                  <p:embed/>
                </p:oleObj>
              </mc:Choice>
              <mc:Fallback>
                <p:oleObj name="位图图像" r:id="rId20" imgW="523810" imgH="724001"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59651" y="3190876"/>
                        <a:ext cx="3651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7" name="AutoShape 43"/>
          <p:cNvCxnSpPr>
            <a:cxnSpLocks noChangeShapeType="1"/>
          </p:cNvCxnSpPr>
          <p:nvPr/>
        </p:nvCxnSpPr>
        <p:spPr bwMode="auto">
          <a:xfrm rot="10800000" flipH="1">
            <a:off x="3541712" y="1849438"/>
            <a:ext cx="641350" cy="1555750"/>
          </a:xfrm>
          <a:prstGeom prst="bentConnector3">
            <a:avLst>
              <a:gd name="adj1" fmla="val -35644"/>
            </a:avLst>
          </a:prstGeom>
          <a:noFill/>
          <a:ln w="9525">
            <a:solidFill>
              <a:schemeClr val="folHlink"/>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44"/>
          <p:cNvCxnSpPr>
            <a:cxnSpLocks noChangeShapeType="1"/>
          </p:cNvCxnSpPr>
          <p:nvPr/>
        </p:nvCxnSpPr>
        <p:spPr bwMode="auto">
          <a:xfrm rot="16200000">
            <a:off x="4535488" y="2228851"/>
            <a:ext cx="1284287" cy="563562"/>
          </a:xfrm>
          <a:prstGeom prst="bentConnector2">
            <a:avLst/>
          </a:prstGeom>
          <a:noFill/>
          <a:ln w="9525">
            <a:solidFill>
              <a:schemeClr val="folHlink"/>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45"/>
          <p:cNvCxnSpPr>
            <a:cxnSpLocks noChangeShapeType="1"/>
          </p:cNvCxnSpPr>
          <p:nvPr/>
        </p:nvCxnSpPr>
        <p:spPr bwMode="auto">
          <a:xfrm rot="5400000" flipH="1">
            <a:off x="5444332" y="2216945"/>
            <a:ext cx="1322387" cy="625475"/>
          </a:xfrm>
          <a:prstGeom prst="bentConnector2">
            <a:avLst/>
          </a:prstGeom>
          <a:noFill/>
          <a:ln w="9525">
            <a:solidFill>
              <a:schemeClr val="folHlink"/>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46"/>
          <p:cNvCxnSpPr>
            <a:cxnSpLocks noChangeShapeType="1"/>
          </p:cNvCxnSpPr>
          <p:nvPr/>
        </p:nvCxnSpPr>
        <p:spPr bwMode="auto">
          <a:xfrm flipH="1" flipV="1">
            <a:off x="7135813" y="1878014"/>
            <a:ext cx="588963" cy="1565275"/>
          </a:xfrm>
          <a:prstGeom prst="bentConnector3">
            <a:avLst>
              <a:gd name="adj1" fmla="val -38815"/>
            </a:avLst>
          </a:prstGeom>
          <a:noFill/>
          <a:ln w="9525">
            <a:solidFill>
              <a:schemeClr val="folHlink"/>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 name="Object 47"/>
          <p:cNvGraphicFramePr>
            <a:graphicFrameLocks noChangeAspect="1"/>
          </p:cNvGraphicFramePr>
          <p:nvPr/>
        </p:nvGraphicFramePr>
        <p:xfrm>
          <a:off x="8874125" y="1820864"/>
          <a:ext cx="736600" cy="873125"/>
        </p:xfrm>
        <a:graphic>
          <a:graphicData uri="http://schemas.openxmlformats.org/presentationml/2006/ole">
            <mc:AlternateContent xmlns:mc="http://schemas.openxmlformats.org/markup-compatibility/2006">
              <mc:Choice xmlns:v="urn:schemas-microsoft-com:vml" Requires="v">
                <p:oleObj spid="_x0000_s1131" name="位图图像" r:id="rId21" imgW="1371429" imgH="1628571" progId="Paint.Picture">
                  <p:embed/>
                </p:oleObj>
              </mc:Choice>
              <mc:Fallback>
                <p:oleObj name="位图图像" r:id="rId21" imgW="1371429" imgH="1628571" progId="Paint.Picture">
                  <p:embed/>
                  <p:pic>
                    <p:nvPicPr>
                      <p:cNvPr id="0" name=""/>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874125" y="1820864"/>
                        <a:ext cx="7366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 name="Rectangle 48"/>
          <p:cNvSpPr>
            <a:spLocks noChangeArrowheads="1"/>
          </p:cNvSpPr>
          <p:nvPr/>
        </p:nvSpPr>
        <p:spPr bwMode="auto">
          <a:xfrm>
            <a:off x="8275638" y="2722563"/>
            <a:ext cx="2170466"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altLang="zh-CN" sz="1600" dirty="0">
                <a:ea typeface="宋体" panose="02010600030101010101" pitchFamily="2" charset="-122"/>
              </a:rPr>
              <a:t>Oracle Database </a:t>
            </a:r>
            <a:r>
              <a:rPr lang="en-US" altLang="zh-CN" sz="1600" dirty="0" smtClean="0">
                <a:ea typeface="宋体" panose="02010600030101010101" pitchFamily="2" charset="-122"/>
              </a:rPr>
              <a:t>12c </a:t>
            </a:r>
            <a:endParaRPr lang="en-US" altLang="zh-CN" sz="1600" dirty="0">
              <a:ea typeface="宋体" panose="02010600030101010101" pitchFamily="2" charset="-122"/>
            </a:endParaRPr>
          </a:p>
          <a:p>
            <a:pPr>
              <a:spcBef>
                <a:spcPct val="0"/>
              </a:spcBef>
            </a:pPr>
            <a:r>
              <a:rPr lang="en-US" altLang="zh-CN" sz="1600" dirty="0">
                <a:ea typeface="宋体" panose="02010600030101010101" pitchFamily="2" charset="-122"/>
              </a:rPr>
              <a:t>Multimedia</a:t>
            </a:r>
            <a:endParaRPr lang="zh-CN" altLang="en-US" sz="1600" dirty="0">
              <a:ea typeface="宋体" panose="02010600030101010101" pitchFamily="2" charset="-122"/>
            </a:endParaRPr>
          </a:p>
        </p:txBody>
      </p:sp>
      <p:cxnSp>
        <p:nvCxnSpPr>
          <p:cNvPr id="53" name="AutoShape 49"/>
          <p:cNvCxnSpPr>
            <a:cxnSpLocks noChangeShapeType="1"/>
          </p:cNvCxnSpPr>
          <p:nvPr/>
        </p:nvCxnSpPr>
        <p:spPr bwMode="auto">
          <a:xfrm rot="5400000" flipH="1">
            <a:off x="6711157" y="-710406"/>
            <a:ext cx="169863" cy="4892675"/>
          </a:xfrm>
          <a:prstGeom prst="bentConnector3">
            <a:avLst>
              <a:gd name="adj1" fmla="val 234579"/>
            </a:avLst>
          </a:prstGeom>
          <a:noFill/>
          <a:ln w="9525">
            <a:solidFill>
              <a:schemeClr val="folHlink"/>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Line 50"/>
          <p:cNvSpPr>
            <a:spLocks noChangeShapeType="1"/>
          </p:cNvSpPr>
          <p:nvPr/>
        </p:nvSpPr>
        <p:spPr bwMode="auto">
          <a:xfrm flipH="1">
            <a:off x="5626101" y="1428751"/>
            <a:ext cx="1587" cy="250825"/>
          </a:xfrm>
          <a:prstGeom prst="line">
            <a:avLst/>
          </a:prstGeom>
          <a:noFill/>
          <a:ln w="9525">
            <a:solidFill>
              <a:schemeClr val="fo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p>
        </p:txBody>
      </p:sp>
      <p:sp>
        <p:nvSpPr>
          <p:cNvPr id="55" name="Line 51"/>
          <p:cNvSpPr>
            <a:spLocks noChangeShapeType="1"/>
          </p:cNvSpPr>
          <p:nvPr/>
        </p:nvSpPr>
        <p:spPr bwMode="auto">
          <a:xfrm flipH="1">
            <a:off x="6961187" y="1455739"/>
            <a:ext cx="1588" cy="250825"/>
          </a:xfrm>
          <a:prstGeom prst="line">
            <a:avLst/>
          </a:prstGeom>
          <a:noFill/>
          <a:ln w="9525">
            <a:solidFill>
              <a:schemeClr val="fo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p>
        </p:txBody>
      </p:sp>
      <p:sp>
        <p:nvSpPr>
          <p:cNvPr id="56" name="Rectangle 52"/>
          <p:cNvSpPr>
            <a:spLocks noChangeArrowheads="1"/>
          </p:cNvSpPr>
          <p:nvPr/>
        </p:nvSpPr>
        <p:spPr bwMode="auto">
          <a:xfrm>
            <a:off x="7285038" y="1127125"/>
            <a:ext cx="870431"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a:ea typeface="宋体" panose="02010600030101010101" pitchFamily="2" charset="-122"/>
              </a:rPr>
              <a:t>DICOM</a:t>
            </a:r>
            <a:endParaRPr lang="zh-CN" altLang="en-US" sz="1600">
              <a:ea typeface="宋体" panose="02010600030101010101" pitchFamily="2" charset="-122"/>
            </a:endParaRPr>
          </a:p>
        </p:txBody>
      </p:sp>
      <p:grpSp>
        <p:nvGrpSpPr>
          <p:cNvPr id="57" name="Group 53"/>
          <p:cNvGrpSpPr>
            <a:grpSpLocks/>
          </p:cNvGrpSpPr>
          <p:nvPr/>
        </p:nvGrpSpPr>
        <p:grpSpPr bwMode="auto">
          <a:xfrm>
            <a:off x="6043612" y="5494339"/>
            <a:ext cx="192088" cy="192087"/>
            <a:chOff x="5150" y="577"/>
            <a:chExt cx="121" cy="121"/>
          </a:xfrm>
        </p:grpSpPr>
        <p:sp>
          <p:nvSpPr>
            <p:cNvPr id="58" name="Oval 54"/>
            <p:cNvSpPr>
              <a:spLocks noChangeArrowheads="1"/>
            </p:cNvSpPr>
            <p:nvPr/>
          </p:nvSpPr>
          <p:spPr bwMode="auto">
            <a:xfrm>
              <a:off x="5150" y="577"/>
              <a:ext cx="121" cy="121"/>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9" name="Oval 55"/>
            <p:cNvSpPr>
              <a:spLocks noChangeArrowheads="1"/>
            </p:cNvSpPr>
            <p:nvPr/>
          </p:nvSpPr>
          <p:spPr bwMode="auto">
            <a:xfrm>
              <a:off x="5166" y="593"/>
              <a:ext cx="89" cy="88"/>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60" name="Oval 56"/>
            <p:cNvSpPr>
              <a:spLocks noChangeArrowheads="1"/>
            </p:cNvSpPr>
            <p:nvPr/>
          </p:nvSpPr>
          <p:spPr bwMode="auto">
            <a:xfrm>
              <a:off x="5182" y="610"/>
              <a:ext cx="56" cy="55"/>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3" name="Footer Placeholder 2"/>
          <p:cNvSpPr>
            <a:spLocks noGrp="1"/>
          </p:cNvSpPr>
          <p:nvPr>
            <p:ph type="ftr" sz="quarter" idx="11"/>
          </p:nvPr>
        </p:nvSpPr>
        <p:spPr/>
        <p:txBody>
          <a:bodyPr/>
          <a:lstStyle/>
          <a:p>
            <a:r>
              <a:rPr lang="en-US" smtClean="0"/>
              <a:t>Berkeley DB</a:t>
            </a:r>
            <a:endParaRPr lang="en-US" dirty="0"/>
          </a:p>
        </p:txBody>
      </p:sp>
    </p:spTree>
    <p:extLst>
      <p:ext uri="{BB962C8B-B14F-4D97-AF65-F5344CB8AC3E}">
        <p14:creationId xmlns:p14="http://schemas.microsoft.com/office/powerpoint/2010/main" val="389895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6"/>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5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5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53"/>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51"/>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3"/>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499"/>
                                          </p:stCondLst>
                                        </p:cTn>
                                        <p:tgtEl>
                                          <p:spTgt spid="47"/>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499"/>
                                          </p:stCondLst>
                                        </p:cTn>
                                        <p:tgtEl>
                                          <p:spTgt spid="14"/>
                                        </p:tgtEl>
                                        <p:attrNameLst>
                                          <p:attrName>style.visibility</p:attrName>
                                        </p:attrNameLst>
                                      </p:cBhvr>
                                      <p:to>
                                        <p:strVal val="visible"/>
                                      </p:to>
                                    </p:set>
                                  </p:childTnLst>
                                </p:cTn>
                              </p:par>
                            </p:childTnLst>
                          </p:cTn>
                        </p:par>
                        <p:par>
                          <p:cTn id="44" fill="hold">
                            <p:stCondLst>
                              <p:cond delay="1500"/>
                            </p:stCondLst>
                            <p:childTnLst>
                              <p:par>
                                <p:cTn id="45" presetID="1" presetClass="entr" presetSubtype="0" fill="hold" nodeType="afterEffect">
                                  <p:stCondLst>
                                    <p:cond delay="0"/>
                                  </p:stCondLst>
                                  <p:childTnLst>
                                    <p:set>
                                      <p:cBhvr>
                                        <p:cTn id="46" dur="1" fill="hold">
                                          <p:stCondLst>
                                            <p:cond delay="499"/>
                                          </p:stCondLst>
                                        </p:cTn>
                                        <p:tgtEl>
                                          <p:spTgt spid="44"/>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499"/>
                                          </p:stCondLst>
                                        </p:cTn>
                                        <p:tgtEl>
                                          <p:spTgt spid="23"/>
                                        </p:tgtEl>
                                        <p:attrNameLst>
                                          <p:attrName>style.visibility</p:attrName>
                                        </p:attrNameLst>
                                      </p:cBhvr>
                                      <p:to>
                                        <p:strVal val="visible"/>
                                      </p:to>
                                    </p:set>
                                  </p:childTnLst>
                                </p:cTn>
                              </p:par>
                            </p:childTnLst>
                          </p:cTn>
                        </p:par>
                        <p:par>
                          <p:cTn id="50" fill="hold">
                            <p:stCondLst>
                              <p:cond delay="2500"/>
                            </p:stCondLst>
                            <p:childTnLst>
                              <p:par>
                                <p:cTn id="51" presetID="1" presetClass="entr" presetSubtype="0" fill="hold" nodeType="afterEffect">
                                  <p:stCondLst>
                                    <p:cond delay="0"/>
                                  </p:stCondLst>
                                  <p:childTnLst>
                                    <p:set>
                                      <p:cBhvr>
                                        <p:cTn id="52" dur="1" fill="hold">
                                          <p:stCondLst>
                                            <p:cond delay="499"/>
                                          </p:stCondLst>
                                        </p:cTn>
                                        <p:tgtEl>
                                          <p:spTgt spid="43"/>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nodeType="afterEffect">
                                  <p:stCondLst>
                                    <p:cond delay="0"/>
                                  </p:stCondLst>
                                  <p:childTnLst>
                                    <p:set>
                                      <p:cBhvr>
                                        <p:cTn id="55" dur="1" fill="hold">
                                          <p:stCondLst>
                                            <p:cond delay="499"/>
                                          </p:stCondLst>
                                        </p:cTn>
                                        <p:tgtEl>
                                          <p:spTgt spid="48"/>
                                        </p:tgtEl>
                                        <p:attrNameLst>
                                          <p:attrName>style.visibility</p:attrName>
                                        </p:attrNameLst>
                                      </p:cBhvr>
                                      <p:to>
                                        <p:strVal val="visible"/>
                                      </p:to>
                                    </p:set>
                                  </p:childTnLst>
                                </p:cTn>
                              </p:par>
                            </p:childTnLst>
                          </p:cTn>
                        </p:par>
                        <p:par>
                          <p:cTn id="56" fill="hold">
                            <p:stCondLst>
                              <p:cond delay="3500"/>
                            </p:stCondLst>
                            <p:childTnLst>
                              <p:par>
                                <p:cTn id="57" presetID="1" presetClass="entr" presetSubtype="0" fill="hold" nodeType="afterEffect">
                                  <p:stCondLst>
                                    <p:cond delay="0"/>
                                  </p:stCondLst>
                                  <p:childTnLst>
                                    <p:set>
                                      <p:cBhvr>
                                        <p:cTn id="58" dur="1" fill="hold">
                                          <p:stCondLst>
                                            <p:cond delay="499"/>
                                          </p:stCondLst>
                                        </p:cTn>
                                        <p:tgtEl>
                                          <p:spTgt spid="49"/>
                                        </p:tgtEl>
                                        <p:attrNameLst>
                                          <p:attrName>style.visibility</p:attrName>
                                        </p:attrNameLst>
                                      </p:cBhvr>
                                      <p:to>
                                        <p:strVal val="visible"/>
                                      </p:to>
                                    </p:set>
                                  </p:childTnLst>
                                </p:cTn>
                              </p:par>
                            </p:childTnLst>
                          </p:cTn>
                        </p:par>
                        <p:par>
                          <p:cTn id="59" fill="hold">
                            <p:stCondLst>
                              <p:cond delay="4000"/>
                            </p:stCondLst>
                            <p:childTnLst>
                              <p:par>
                                <p:cTn id="60" presetID="1" presetClass="entr" presetSubtype="0" fill="hold" nodeType="afterEffect">
                                  <p:stCondLst>
                                    <p:cond delay="0"/>
                                  </p:stCondLst>
                                  <p:childTnLst>
                                    <p:set>
                                      <p:cBhvr>
                                        <p:cTn id="61" dur="1" fill="hold">
                                          <p:stCondLst>
                                            <p:cond delay="499"/>
                                          </p:stCondLst>
                                        </p:cTn>
                                        <p:tgtEl>
                                          <p:spTgt spid="45"/>
                                        </p:tgtEl>
                                        <p:attrNameLst>
                                          <p:attrName>style.visibility</p:attrName>
                                        </p:attrNameLst>
                                      </p:cBhvr>
                                      <p:to>
                                        <p:strVal val="visible"/>
                                      </p:to>
                                    </p:set>
                                  </p:childTnLst>
                                </p:cTn>
                              </p:par>
                            </p:childTnLst>
                          </p:cTn>
                        </p:par>
                        <p:par>
                          <p:cTn id="62" fill="hold">
                            <p:stCondLst>
                              <p:cond delay="4500"/>
                            </p:stCondLst>
                            <p:childTnLst>
                              <p:par>
                                <p:cTn id="63" presetID="1" presetClass="entr" presetSubtype="0" fill="hold" nodeType="afterEffect">
                                  <p:stCondLst>
                                    <p:cond delay="0"/>
                                  </p:stCondLst>
                                  <p:childTnLst>
                                    <p:set>
                                      <p:cBhvr>
                                        <p:cTn id="64" dur="1" fill="hold">
                                          <p:stCondLst>
                                            <p:cond delay="499"/>
                                          </p:stCondLst>
                                        </p:cTn>
                                        <p:tgtEl>
                                          <p:spTgt spid="46"/>
                                        </p:tgtEl>
                                        <p:attrNameLst>
                                          <p:attrName>style.visibility</p:attrName>
                                        </p:attrNameLst>
                                      </p:cBhvr>
                                      <p:to>
                                        <p:strVal val="visible"/>
                                      </p:to>
                                    </p:set>
                                  </p:childTnLst>
                                </p:cTn>
                              </p:par>
                            </p:childTnLst>
                          </p:cTn>
                        </p:par>
                        <p:par>
                          <p:cTn id="65" fill="hold">
                            <p:stCondLst>
                              <p:cond delay="5000"/>
                            </p:stCondLst>
                            <p:childTnLst>
                              <p:par>
                                <p:cTn id="66" presetID="1" presetClass="entr" presetSubtype="0" fill="hold" nodeType="afterEffect">
                                  <p:stCondLst>
                                    <p:cond delay="0"/>
                                  </p:stCondLst>
                                  <p:childTnLst>
                                    <p:set>
                                      <p:cBhvr>
                                        <p:cTn id="67" dur="1" fill="hold">
                                          <p:stCondLst>
                                            <p:cond delay="49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autoUpdateAnimBg="0"/>
      <p:bldP spid="22" grpId="0" animBg="1" autoUpdateAnimBg="0"/>
      <p:bldP spid="23" grpId="0" animBg="1" autoUpdateAnimBg="0"/>
      <p:bldP spid="52" grpId="0" autoUpdateAnimBg="0"/>
      <p:bldP spid="54" grpId="0" animBg="1"/>
      <p:bldP spid="55" grpId="0" animBg="1"/>
      <p:bldP spid="5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339" name="Line 51"/>
          <p:cNvSpPr>
            <a:spLocks noChangeShapeType="1"/>
          </p:cNvSpPr>
          <p:nvPr/>
        </p:nvSpPr>
        <p:spPr bwMode="auto">
          <a:xfrm>
            <a:off x="6475412" y="990600"/>
            <a:ext cx="0" cy="5181600"/>
          </a:xfrm>
          <a:prstGeom prst="line">
            <a:avLst/>
          </a:prstGeom>
          <a:noFill/>
          <a:ln w="38100">
            <a:solidFill>
              <a:schemeClr val="accent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p>
        </p:txBody>
      </p:sp>
      <p:sp>
        <p:nvSpPr>
          <p:cNvPr id="524340" name="Line 52"/>
          <p:cNvSpPr>
            <a:spLocks noChangeShapeType="1"/>
          </p:cNvSpPr>
          <p:nvPr/>
        </p:nvSpPr>
        <p:spPr bwMode="auto">
          <a:xfrm>
            <a:off x="8913812" y="990600"/>
            <a:ext cx="0" cy="5181600"/>
          </a:xfrm>
          <a:prstGeom prst="line">
            <a:avLst/>
          </a:prstGeom>
          <a:noFill/>
          <a:ln w="38100">
            <a:solidFill>
              <a:schemeClr val="accent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p>
        </p:txBody>
      </p:sp>
      <p:sp>
        <p:nvSpPr>
          <p:cNvPr id="524291" name="Rectangle 3"/>
          <p:cNvSpPr>
            <a:spLocks noGrp="1" noChangeArrowheads="1"/>
          </p:cNvSpPr>
          <p:nvPr>
            <p:ph type="title"/>
          </p:nvPr>
        </p:nvSpPr>
        <p:spPr/>
        <p:txBody>
          <a:bodyPr/>
          <a:lstStyle/>
          <a:p>
            <a:r>
              <a:rPr lang="en-US" altLang="zh-CN">
                <a:ea typeface="宋体" panose="02010600030101010101" pitchFamily="2" charset="-122"/>
              </a:rPr>
              <a:t>Architecture</a:t>
            </a:r>
            <a:endParaRPr lang="en-US" altLang="zh-CN" sz="2400">
              <a:solidFill>
                <a:schemeClr val="accent1"/>
              </a:solidFill>
              <a:ea typeface="宋体" panose="02010600030101010101" pitchFamily="2" charset="-122"/>
            </a:endParaRPr>
          </a:p>
        </p:txBody>
      </p:sp>
      <p:graphicFrame>
        <p:nvGraphicFramePr>
          <p:cNvPr id="524294" name="Object 6"/>
          <p:cNvGraphicFramePr>
            <a:graphicFrameLocks noChangeAspect="1"/>
          </p:cNvGraphicFramePr>
          <p:nvPr/>
        </p:nvGraphicFramePr>
        <p:xfrm>
          <a:off x="9599613" y="3048001"/>
          <a:ext cx="822325" cy="974725"/>
        </p:xfrm>
        <a:graphic>
          <a:graphicData uri="http://schemas.openxmlformats.org/presentationml/2006/ole">
            <mc:AlternateContent xmlns:mc="http://schemas.openxmlformats.org/markup-compatibility/2006">
              <mc:Choice xmlns:v="urn:schemas-microsoft-com:vml" Requires="v">
                <p:oleObj spid="_x0000_s2087" name="位图图像" r:id="rId3" imgW="1371429" imgH="1628571" progId="Paint.Picture">
                  <p:embed/>
                </p:oleObj>
              </mc:Choice>
              <mc:Fallback>
                <p:oleObj name="位图图像" r:id="rId3" imgW="1371429" imgH="162857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9613" y="3048001"/>
                        <a:ext cx="8223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4295" name="Object 7"/>
          <p:cNvGraphicFramePr>
            <a:graphicFrameLocks noChangeAspect="1"/>
          </p:cNvGraphicFramePr>
          <p:nvPr/>
        </p:nvGraphicFramePr>
        <p:xfrm>
          <a:off x="6856412" y="2667001"/>
          <a:ext cx="1492250" cy="1736725"/>
        </p:xfrm>
        <a:graphic>
          <a:graphicData uri="http://schemas.openxmlformats.org/presentationml/2006/ole">
            <mc:AlternateContent xmlns:mc="http://schemas.openxmlformats.org/markup-compatibility/2006">
              <mc:Choice xmlns:v="urn:schemas-microsoft-com:vml" Requires="v">
                <p:oleObj spid="_x0000_s2088" name="位图图像" r:id="rId5" imgW="1123810" imgH="1362265" progId="Paint.Picture">
                  <p:embed/>
                </p:oleObj>
              </mc:Choice>
              <mc:Fallback>
                <p:oleObj name="位图图像" r:id="rId5" imgW="1123810" imgH="136226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6412" y="2667001"/>
                        <a:ext cx="149225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4296" name="Object 8"/>
          <p:cNvGraphicFramePr>
            <a:graphicFrameLocks noChangeAspect="1"/>
          </p:cNvGraphicFramePr>
          <p:nvPr/>
        </p:nvGraphicFramePr>
        <p:xfrm>
          <a:off x="5045075" y="1676400"/>
          <a:ext cx="754062" cy="838200"/>
        </p:xfrm>
        <a:graphic>
          <a:graphicData uri="http://schemas.openxmlformats.org/presentationml/2006/ole">
            <mc:AlternateContent xmlns:mc="http://schemas.openxmlformats.org/markup-compatibility/2006">
              <mc:Choice xmlns:v="urn:schemas-microsoft-com:vml" Requires="v">
                <p:oleObj spid="_x0000_s2089" name="位图图像" r:id="rId7" imgW="857143" imgH="952633" progId="Paint.Picture">
                  <p:embed/>
                </p:oleObj>
              </mc:Choice>
              <mc:Fallback>
                <p:oleObj name="位图图像" r:id="rId7" imgW="857143" imgH="952633"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5075" y="1676400"/>
                        <a:ext cx="75406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4297" name="Object 9"/>
          <p:cNvGraphicFramePr>
            <a:graphicFrameLocks noChangeAspect="1"/>
          </p:cNvGraphicFramePr>
          <p:nvPr/>
        </p:nvGraphicFramePr>
        <p:xfrm>
          <a:off x="4799012" y="4267200"/>
          <a:ext cx="838200" cy="838200"/>
        </p:xfrm>
        <a:graphic>
          <a:graphicData uri="http://schemas.openxmlformats.org/presentationml/2006/ole">
            <mc:AlternateContent xmlns:mc="http://schemas.openxmlformats.org/markup-compatibility/2006">
              <mc:Choice xmlns:v="urn:schemas-microsoft-com:vml" Requires="v">
                <p:oleObj spid="_x0000_s2090" name="位图图像" r:id="rId9" imgW="1267002" imgH="1267002" progId="Paint.Picture">
                  <p:embed/>
                </p:oleObj>
              </mc:Choice>
              <mc:Fallback>
                <p:oleObj name="位图图像" r:id="rId9" imgW="1267002" imgH="1267002"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9012" y="42672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24298" name="AutoShape 10"/>
          <p:cNvCxnSpPr>
            <a:cxnSpLocks noChangeShapeType="1"/>
          </p:cNvCxnSpPr>
          <p:nvPr/>
        </p:nvCxnSpPr>
        <p:spPr bwMode="auto">
          <a:xfrm>
            <a:off x="8348662" y="3535363"/>
            <a:ext cx="1250950" cy="0"/>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4299" name="AutoShape 11"/>
          <p:cNvCxnSpPr>
            <a:cxnSpLocks noChangeShapeType="1"/>
          </p:cNvCxnSpPr>
          <p:nvPr/>
        </p:nvCxnSpPr>
        <p:spPr bwMode="auto">
          <a:xfrm flipH="1" flipV="1">
            <a:off x="3975100" y="2590801"/>
            <a:ext cx="2881312" cy="944563"/>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4300" name="AutoShape 12"/>
          <p:cNvCxnSpPr>
            <a:cxnSpLocks noChangeShapeType="1"/>
          </p:cNvCxnSpPr>
          <p:nvPr/>
        </p:nvCxnSpPr>
        <p:spPr bwMode="auto">
          <a:xfrm flipV="1">
            <a:off x="2995612" y="3535364"/>
            <a:ext cx="3860800" cy="92075"/>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4301" name="AutoShape 13"/>
          <p:cNvCxnSpPr>
            <a:cxnSpLocks noChangeShapeType="1"/>
          </p:cNvCxnSpPr>
          <p:nvPr/>
        </p:nvCxnSpPr>
        <p:spPr bwMode="auto">
          <a:xfrm>
            <a:off x="5422900" y="2514601"/>
            <a:ext cx="1433512" cy="1020763"/>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4302" name="AutoShape 14"/>
          <p:cNvCxnSpPr>
            <a:cxnSpLocks noChangeShapeType="1"/>
          </p:cNvCxnSpPr>
          <p:nvPr/>
        </p:nvCxnSpPr>
        <p:spPr bwMode="auto">
          <a:xfrm flipV="1">
            <a:off x="5637212" y="3535364"/>
            <a:ext cx="1219200" cy="1150937"/>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4303" name="Rectangle 15"/>
          <p:cNvSpPr>
            <a:spLocks noChangeArrowheads="1"/>
          </p:cNvSpPr>
          <p:nvPr/>
        </p:nvSpPr>
        <p:spPr bwMode="auto">
          <a:xfrm>
            <a:off x="6770850" y="5435095"/>
            <a:ext cx="20181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spcBef>
                <a:spcPct val="20000"/>
              </a:spcBef>
              <a:spcAft>
                <a:spcPct val="50000"/>
              </a:spcAft>
            </a:pPr>
            <a:r>
              <a:rPr lang="en-US" altLang="zh-CN" sz="2400" dirty="0">
                <a:effectLst>
                  <a:outerShdw blurRad="38100" dist="38100" dir="2700000" algn="tl">
                    <a:srgbClr val="C0C0C0"/>
                  </a:outerShdw>
                </a:effectLst>
                <a:ea typeface="宋体" panose="02010600030101010101" pitchFamily="2" charset="-122"/>
              </a:rPr>
              <a:t>DICOM Server</a:t>
            </a:r>
          </a:p>
        </p:txBody>
      </p:sp>
      <p:sp>
        <p:nvSpPr>
          <p:cNvPr id="524304" name="Rectangle 16"/>
          <p:cNvSpPr>
            <a:spLocks noChangeArrowheads="1"/>
          </p:cNvSpPr>
          <p:nvPr/>
        </p:nvSpPr>
        <p:spPr bwMode="auto">
          <a:xfrm>
            <a:off x="9279370" y="4800600"/>
            <a:ext cx="190976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0000"/>
              </a:lnSpc>
              <a:spcBef>
                <a:spcPct val="0"/>
              </a:spcBef>
            </a:pPr>
            <a:r>
              <a:rPr lang="en-US" altLang="zh-CN" sz="2400" dirty="0">
                <a:effectLst>
                  <a:outerShdw blurRad="38100" dist="38100" dir="2700000" algn="tl">
                    <a:srgbClr val="C0C0C0"/>
                  </a:outerShdw>
                </a:effectLst>
                <a:ea typeface="宋体" panose="02010600030101010101" pitchFamily="2" charset="-122"/>
              </a:rPr>
              <a:t>Oracle </a:t>
            </a:r>
          </a:p>
          <a:p>
            <a:pPr>
              <a:lnSpc>
                <a:spcPct val="100000"/>
              </a:lnSpc>
              <a:spcBef>
                <a:spcPct val="0"/>
              </a:spcBef>
            </a:pPr>
            <a:r>
              <a:rPr lang="en-US" altLang="zh-CN" sz="2400" dirty="0">
                <a:effectLst>
                  <a:outerShdw blurRad="38100" dist="38100" dir="2700000" algn="tl">
                    <a:srgbClr val="C0C0C0"/>
                  </a:outerShdw>
                </a:effectLst>
                <a:ea typeface="宋体" panose="02010600030101010101" pitchFamily="2" charset="-122"/>
              </a:rPr>
              <a:t>Database </a:t>
            </a:r>
          </a:p>
          <a:p>
            <a:pPr>
              <a:lnSpc>
                <a:spcPct val="100000"/>
              </a:lnSpc>
              <a:spcBef>
                <a:spcPct val="0"/>
              </a:spcBef>
            </a:pPr>
            <a:r>
              <a:rPr lang="en-US" altLang="zh-CN" sz="2400" dirty="0">
                <a:effectLst>
                  <a:outerShdw blurRad="38100" dist="38100" dir="2700000" algn="tl">
                    <a:srgbClr val="C0C0C0"/>
                  </a:outerShdw>
                </a:effectLst>
                <a:ea typeface="宋体" panose="02010600030101010101" pitchFamily="2" charset="-122"/>
              </a:rPr>
              <a:t>Multimedia</a:t>
            </a:r>
          </a:p>
        </p:txBody>
      </p:sp>
      <p:sp>
        <p:nvSpPr>
          <p:cNvPr id="524305" name="Rectangle 17"/>
          <p:cNvSpPr>
            <a:spLocks noChangeArrowheads="1"/>
          </p:cNvSpPr>
          <p:nvPr/>
        </p:nvSpPr>
        <p:spPr bwMode="auto">
          <a:xfrm>
            <a:off x="3306116" y="5439567"/>
            <a:ext cx="1506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spcBef>
                <a:spcPct val="20000"/>
              </a:spcBef>
              <a:spcAft>
                <a:spcPct val="50000"/>
              </a:spcAft>
            </a:pPr>
            <a:r>
              <a:rPr lang="en-US" altLang="zh-CN" sz="2400" dirty="0">
                <a:effectLst>
                  <a:outerShdw blurRad="38100" dist="38100" dir="2700000" algn="tl">
                    <a:srgbClr val="C0C0C0"/>
                  </a:outerShdw>
                </a:effectLst>
                <a:ea typeface="宋体" panose="02010600030101010101" pitchFamily="2" charset="-122"/>
              </a:rPr>
              <a:t>BDB Client</a:t>
            </a:r>
            <a:endParaRPr lang="zh-CN" altLang="en-US" sz="2400" dirty="0">
              <a:effectLst>
                <a:outerShdw blurRad="38100" dist="38100" dir="2700000" algn="tl">
                  <a:srgbClr val="C0C0C0"/>
                </a:outerShdw>
              </a:effectLst>
              <a:ea typeface="宋体" panose="02010600030101010101" pitchFamily="2" charset="-122"/>
            </a:endParaRPr>
          </a:p>
        </p:txBody>
      </p:sp>
      <p:sp>
        <p:nvSpPr>
          <p:cNvPr id="524307" name="Rectangle 19"/>
          <p:cNvSpPr>
            <a:spLocks noChangeArrowheads="1"/>
          </p:cNvSpPr>
          <p:nvPr/>
        </p:nvSpPr>
        <p:spPr bwMode="auto">
          <a:xfrm>
            <a:off x="4341813" y="3429000"/>
            <a:ext cx="72237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spcBef>
                <a:spcPct val="20000"/>
              </a:spcBef>
              <a:spcAft>
                <a:spcPct val="50000"/>
              </a:spcAft>
            </a:pPr>
            <a:r>
              <a:rPr lang="en-US" altLang="zh-CN" i="1">
                <a:ea typeface="宋体" panose="02010600030101010101" pitchFamily="2" charset="-122"/>
              </a:rPr>
              <a:t> HTTP </a:t>
            </a:r>
            <a:endParaRPr lang="zh-CN" altLang="en-US" i="1">
              <a:ea typeface="宋体" panose="02010600030101010101" pitchFamily="2" charset="-122"/>
            </a:endParaRPr>
          </a:p>
        </p:txBody>
      </p:sp>
      <p:sp>
        <p:nvSpPr>
          <p:cNvPr id="524308" name="Rectangle 20"/>
          <p:cNvSpPr>
            <a:spLocks noChangeArrowheads="1"/>
          </p:cNvSpPr>
          <p:nvPr/>
        </p:nvSpPr>
        <p:spPr bwMode="auto">
          <a:xfrm>
            <a:off x="8557204" y="3429000"/>
            <a:ext cx="73096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spcBef>
                <a:spcPct val="20000"/>
              </a:spcBef>
              <a:spcAft>
                <a:spcPct val="50000"/>
              </a:spcAft>
            </a:pPr>
            <a:r>
              <a:rPr lang="en-US" altLang="zh-CN" i="1" dirty="0">
                <a:ea typeface="宋体" panose="02010600030101010101" pitchFamily="2" charset="-122"/>
              </a:rPr>
              <a:t> JDBC </a:t>
            </a:r>
            <a:endParaRPr lang="zh-CN" altLang="en-US" i="1" dirty="0">
              <a:ea typeface="宋体" panose="02010600030101010101" pitchFamily="2" charset="-122"/>
            </a:endParaRPr>
          </a:p>
        </p:txBody>
      </p:sp>
      <p:sp>
        <p:nvSpPr>
          <p:cNvPr id="524309" name="Rectangle 21"/>
          <p:cNvSpPr>
            <a:spLocks noChangeArrowheads="1"/>
          </p:cNvSpPr>
          <p:nvPr/>
        </p:nvSpPr>
        <p:spPr bwMode="auto">
          <a:xfrm>
            <a:off x="4570413" y="2743201"/>
            <a:ext cx="715965"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spcBef>
                <a:spcPct val="20000"/>
              </a:spcBef>
              <a:spcAft>
                <a:spcPct val="50000"/>
              </a:spcAft>
            </a:pPr>
            <a:r>
              <a:rPr lang="en-US" altLang="zh-CN" sz="1600" i="1">
                <a:ea typeface="宋体" panose="02010600030101010101" pitchFamily="2" charset="-122"/>
              </a:rPr>
              <a:t> </a:t>
            </a:r>
            <a:r>
              <a:rPr lang="en-US" altLang="zh-CN" i="1">
                <a:ea typeface="宋体" panose="02010600030101010101" pitchFamily="2" charset="-122"/>
              </a:rPr>
              <a:t>HTTP </a:t>
            </a:r>
            <a:endParaRPr lang="zh-CN" altLang="en-US" i="1">
              <a:ea typeface="宋体" panose="02010600030101010101" pitchFamily="2" charset="-122"/>
            </a:endParaRPr>
          </a:p>
        </p:txBody>
      </p:sp>
      <p:sp>
        <p:nvSpPr>
          <p:cNvPr id="524310" name="Rectangle 22"/>
          <p:cNvSpPr>
            <a:spLocks noChangeArrowheads="1"/>
          </p:cNvSpPr>
          <p:nvPr/>
        </p:nvSpPr>
        <p:spPr bwMode="auto">
          <a:xfrm>
            <a:off x="6018213" y="3886200"/>
            <a:ext cx="72237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spcBef>
                <a:spcPct val="20000"/>
              </a:spcBef>
              <a:spcAft>
                <a:spcPct val="50000"/>
              </a:spcAft>
            </a:pPr>
            <a:r>
              <a:rPr lang="en-US" altLang="zh-CN" i="1">
                <a:ea typeface="宋体" panose="02010600030101010101" pitchFamily="2" charset="-122"/>
              </a:rPr>
              <a:t> HTTP </a:t>
            </a:r>
            <a:endParaRPr lang="zh-CN" altLang="en-US" i="1">
              <a:ea typeface="宋体" panose="02010600030101010101" pitchFamily="2" charset="-122"/>
            </a:endParaRPr>
          </a:p>
        </p:txBody>
      </p:sp>
      <p:sp>
        <p:nvSpPr>
          <p:cNvPr id="524311" name="Rectangle 23"/>
          <p:cNvSpPr>
            <a:spLocks noChangeArrowheads="1"/>
          </p:cNvSpPr>
          <p:nvPr/>
        </p:nvSpPr>
        <p:spPr bwMode="auto">
          <a:xfrm>
            <a:off x="5637212" y="2743200"/>
            <a:ext cx="8382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20000"/>
              </a:spcBef>
              <a:spcAft>
                <a:spcPct val="50000"/>
              </a:spcAft>
            </a:pPr>
            <a:r>
              <a:rPr lang="en-US" altLang="zh-CN" i="1">
                <a:ea typeface="宋体" panose="02010600030101010101" pitchFamily="2" charset="-122"/>
              </a:rPr>
              <a:t> HTTP</a:t>
            </a:r>
            <a:endParaRPr lang="zh-CN" altLang="en-US" i="1">
              <a:ea typeface="宋体" panose="02010600030101010101" pitchFamily="2" charset="-122"/>
            </a:endParaRPr>
          </a:p>
        </p:txBody>
      </p:sp>
      <p:sp>
        <p:nvSpPr>
          <p:cNvPr id="524313" name="Rectangle 25"/>
          <p:cNvSpPr>
            <a:spLocks noChangeArrowheads="1"/>
          </p:cNvSpPr>
          <p:nvPr/>
        </p:nvSpPr>
        <p:spPr bwMode="auto">
          <a:xfrm>
            <a:off x="4427538" y="3657601"/>
            <a:ext cx="752475" cy="206375"/>
          </a:xfrm>
          <a:prstGeom prst="rect">
            <a:avLst/>
          </a:prstGeom>
          <a:noFill/>
          <a:ln>
            <a:noFill/>
          </a:ln>
          <a:effectLst/>
          <a:extLst>
            <a:ext uri="{909E8E84-426E-40dd-AFC4-6F175D3DCCD1}">
              <a14:hiddenFill xmlns:a14="http://schemas.microsoft.com/office/drawing/2010/main">
                <a:solidFill>
                  <a:srgbClr val="6672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20000"/>
              </a:spcBef>
              <a:spcAft>
                <a:spcPct val="50000"/>
              </a:spcAft>
            </a:pPr>
            <a:r>
              <a:rPr lang="en-US" altLang="zh-CN" sz="1500" i="1">
                <a:solidFill>
                  <a:schemeClr val="folHlink"/>
                </a:solidFill>
                <a:ea typeface="宋体" panose="02010600030101010101" pitchFamily="2" charset="-122"/>
              </a:rPr>
              <a:t>Request</a:t>
            </a:r>
            <a:endParaRPr lang="zh-CN" altLang="en-US" sz="1500" i="1">
              <a:solidFill>
                <a:schemeClr val="folHlink"/>
              </a:solidFill>
              <a:ea typeface="宋体" panose="02010600030101010101" pitchFamily="2" charset="-122"/>
            </a:endParaRPr>
          </a:p>
        </p:txBody>
      </p:sp>
      <p:sp>
        <p:nvSpPr>
          <p:cNvPr id="524314" name="Rectangle 26"/>
          <p:cNvSpPr>
            <a:spLocks noChangeArrowheads="1"/>
          </p:cNvSpPr>
          <p:nvPr/>
        </p:nvSpPr>
        <p:spPr bwMode="auto">
          <a:xfrm>
            <a:off x="4537076" y="3124200"/>
            <a:ext cx="566737" cy="228600"/>
          </a:xfrm>
          <a:prstGeom prst="rect">
            <a:avLst/>
          </a:prstGeom>
          <a:noFill/>
          <a:ln>
            <a:noFill/>
          </a:ln>
          <a:effectLst/>
          <a:extLst>
            <a:ext uri="{909E8E84-426E-40dd-AFC4-6F175D3DCCD1}">
              <a14:hiddenFill xmlns:a14="http://schemas.microsoft.com/office/drawing/2010/main">
                <a:solidFill>
                  <a:srgbClr val="6672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20000"/>
              </a:spcBef>
              <a:spcAft>
                <a:spcPct val="50000"/>
              </a:spcAft>
            </a:pPr>
            <a:r>
              <a:rPr lang="en-US" altLang="zh-CN" sz="1500" i="1">
                <a:solidFill>
                  <a:schemeClr val="folHlink"/>
                </a:solidFill>
                <a:ea typeface="宋体" panose="02010600030101010101" pitchFamily="2" charset="-122"/>
              </a:rPr>
              <a:t>Stream</a:t>
            </a:r>
          </a:p>
        </p:txBody>
      </p:sp>
      <p:sp>
        <p:nvSpPr>
          <p:cNvPr id="524316" name="Rectangle 28"/>
          <p:cNvSpPr>
            <a:spLocks noChangeArrowheads="1"/>
          </p:cNvSpPr>
          <p:nvPr/>
        </p:nvSpPr>
        <p:spPr bwMode="auto">
          <a:xfrm>
            <a:off x="2671762" y="3100389"/>
            <a:ext cx="8763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cxnSp>
        <p:nvCxnSpPr>
          <p:cNvPr id="524317" name="AutoShape 29"/>
          <p:cNvCxnSpPr>
            <a:cxnSpLocks noChangeShapeType="1"/>
          </p:cNvCxnSpPr>
          <p:nvPr/>
        </p:nvCxnSpPr>
        <p:spPr bwMode="auto">
          <a:xfrm flipV="1">
            <a:off x="2592388" y="2590800"/>
            <a:ext cx="817563" cy="427038"/>
          </a:xfrm>
          <a:prstGeom prst="straightConnector1">
            <a:avLst/>
          </a:prstGeom>
          <a:noFill/>
          <a:ln w="19050">
            <a:solidFill>
              <a:schemeClr val="bg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4318" name="Freeform 30"/>
          <p:cNvSpPr>
            <a:spLocks/>
          </p:cNvSpPr>
          <p:nvPr/>
        </p:nvSpPr>
        <p:spPr bwMode="auto">
          <a:xfrm>
            <a:off x="1979613" y="1123950"/>
            <a:ext cx="3065463" cy="3676650"/>
          </a:xfrm>
          <a:custGeom>
            <a:avLst/>
            <a:gdLst>
              <a:gd name="T0" fmla="*/ 684 w 1895"/>
              <a:gd name="T1" fmla="*/ 120 h 2279"/>
              <a:gd name="T2" fmla="*/ 492 w 1895"/>
              <a:gd name="T3" fmla="*/ 264 h 2279"/>
              <a:gd name="T4" fmla="*/ 414 w 1895"/>
              <a:gd name="T5" fmla="*/ 336 h 2279"/>
              <a:gd name="T6" fmla="*/ 264 w 1895"/>
              <a:gd name="T7" fmla="*/ 498 h 2279"/>
              <a:gd name="T8" fmla="*/ 96 w 1895"/>
              <a:gd name="T9" fmla="*/ 660 h 2279"/>
              <a:gd name="T10" fmla="*/ 30 w 1895"/>
              <a:gd name="T11" fmla="*/ 756 h 2279"/>
              <a:gd name="T12" fmla="*/ 0 w 1895"/>
              <a:gd name="T13" fmla="*/ 996 h 2279"/>
              <a:gd name="T14" fmla="*/ 36 w 1895"/>
              <a:gd name="T15" fmla="*/ 1506 h 2279"/>
              <a:gd name="T16" fmla="*/ 54 w 1895"/>
              <a:gd name="T17" fmla="*/ 1824 h 2279"/>
              <a:gd name="T18" fmla="*/ 90 w 1895"/>
              <a:gd name="T19" fmla="*/ 1926 h 2279"/>
              <a:gd name="T20" fmla="*/ 228 w 1895"/>
              <a:gd name="T21" fmla="*/ 2106 h 2279"/>
              <a:gd name="T22" fmla="*/ 288 w 1895"/>
              <a:gd name="T23" fmla="*/ 2178 h 2279"/>
              <a:gd name="T24" fmla="*/ 396 w 1895"/>
              <a:gd name="T25" fmla="*/ 2214 h 2279"/>
              <a:gd name="T26" fmla="*/ 630 w 1895"/>
              <a:gd name="T27" fmla="*/ 2256 h 2279"/>
              <a:gd name="T28" fmla="*/ 948 w 1895"/>
              <a:gd name="T29" fmla="*/ 2262 h 2279"/>
              <a:gd name="T30" fmla="*/ 1032 w 1895"/>
              <a:gd name="T31" fmla="*/ 2208 h 2279"/>
              <a:gd name="T32" fmla="*/ 1068 w 1895"/>
              <a:gd name="T33" fmla="*/ 2172 h 2279"/>
              <a:gd name="T34" fmla="*/ 1254 w 1895"/>
              <a:gd name="T35" fmla="*/ 2028 h 2279"/>
              <a:gd name="T36" fmla="*/ 1290 w 1895"/>
              <a:gd name="T37" fmla="*/ 1986 h 2279"/>
              <a:gd name="T38" fmla="*/ 1320 w 1895"/>
              <a:gd name="T39" fmla="*/ 1926 h 2279"/>
              <a:gd name="T40" fmla="*/ 1392 w 1895"/>
              <a:gd name="T41" fmla="*/ 1860 h 2279"/>
              <a:gd name="T42" fmla="*/ 1422 w 1895"/>
              <a:gd name="T43" fmla="*/ 1824 h 2279"/>
              <a:gd name="T44" fmla="*/ 1494 w 1895"/>
              <a:gd name="T45" fmla="*/ 1764 h 2279"/>
              <a:gd name="T46" fmla="*/ 1536 w 1895"/>
              <a:gd name="T47" fmla="*/ 1698 h 2279"/>
              <a:gd name="T48" fmla="*/ 1554 w 1895"/>
              <a:gd name="T49" fmla="*/ 1656 h 2279"/>
              <a:gd name="T50" fmla="*/ 1596 w 1895"/>
              <a:gd name="T51" fmla="*/ 1602 h 2279"/>
              <a:gd name="T52" fmla="*/ 1656 w 1895"/>
              <a:gd name="T53" fmla="*/ 1470 h 2279"/>
              <a:gd name="T54" fmla="*/ 1698 w 1895"/>
              <a:gd name="T55" fmla="*/ 1368 h 2279"/>
              <a:gd name="T56" fmla="*/ 1722 w 1895"/>
              <a:gd name="T57" fmla="*/ 1308 h 2279"/>
              <a:gd name="T58" fmla="*/ 1752 w 1895"/>
              <a:gd name="T59" fmla="*/ 1218 h 2279"/>
              <a:gd name="T60" fmla="*/ 1758 w 1895"/>
              <a:gd name="T61" fmla="*/ 1200 h 2279"/>
              <a:gd name="T62" fmla="*/ 1770 w 1895"/>
              <a:gd name="T63" fmla="*/ 1146 h 2279"/>
              <a:gd name="T64" fmla="*/ 1794 w 1895"/>
              <a:gd name="T65" fmla="*/ 1104 h 2279"/>
              <a:gd name="T66" fmla="*/ 1836 w 1895"/>
              <a:gd name="T67" fmla="*/ 978 h 2279"/>
              <a:gd name="T68" fmla="*/ 1854 w 1895"/>
              <a:gd name="T69" fmla="*/ 870 h 2279"/>
              <a:gd name="T70" fmla="*/ 1824 w 1895"/>
              <a:gd name="T71" fmla="*/ 468 h 2279"/>
              <a:gd name="T72" fmla="*/ 1812 w 1895"/>
              <a:gd name="T73" fmla="*/ 402 h 2279"/>
              <a:gd name="T74" fmla="*/ 1788 w 1895"/>
              <a:gd name="T75" fmla="*/ 390 h 2279"/>
              <a:gd name="T76" fmla="*/ 1764 w 1895"/>
              <a:gd name="T77" fmla="*/ 354 h 2279"/>
              <a:gd name="T78" fmla="*/ 1716 w 1895"/>
              <a:gd name="T79" fmla="*/ 306 h 2279"/>
              <a:gd name="T80" fmla="*/ 1674 w 1895"/>
              <a:gd name="T81" fmla="*/ 246 h 2279"/>
              <a:gd name="T82" fmla="*/ 1656 w 1895"/>
              <a:gd name="T83" fmla="*/ 222 h 2279"/>
              <a:gd name="T84" fmla="*/ 1638 w 1895"/>
              <a:gd name="T85" fmla="*/ 186 h 2279"/>
              <a:gd name="T86" fmla="*/ 1602 w 1895"/>
              <a:gd name="T87" fmla="*/ 162 h 2279"/>
              <a:gd name="T88" fmla="*/ 1392 w 1895"/>
              <a:gd name="T89" fmla="*/ 42 h 2279"/>
              <a:gd name="T90" fmla="*/ 1296 w 1895"/>
              <a:gd name="T91" fmla="*/ 0 h 2279"/>
              <a:gd name="T92" fmla="*/ 792 w 1895"/>
              <a:gd name="T93" fmla="*/ 18 h 2279"/>
              <a:gd name="T94" fmla="*/ 696 w 1895"/>
              <a:gd name="T95" fmla="*/ 48 h 2279"/>
              <a:gd name="T96" fmla="*/ 612 w 1895"/>
              <a:gd name="T97" fmla="*/ 138 h 2279"/>
              <a:gd name="T98" fmla="*/ 582 w 1895"/>
              <a:gd name="T99" fmla="*/ 162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5" h="2279">
                <a:moveTo>
                  <a:pt x="684" y="120"/>
                </a:moveTo>
                <a:cubicBezTo>
                  <a:pt x="602" y="143"/>
                  <a:pt x="549" y="203"/>
                  <a:pt x="492" y="264"/>
                </a:cubicBezTo>
                <a:cubicBezTo>
                  <a:pt x="468" y="290"/>
                  <a:pt x="437" y="309"/>
                  <a:pt x="414" y="336"/>
                </a:cubicBezTo>
                <a:cubicBezTo>
                  <a:pt x="365" y="393"/>
                  <a:pt x="314" y="444"/>
                  <a:pt x="264" y="498"/>
                </a:cubicBezTo>
                <a:cubicBezTo>
                  <a:pt x="213" y="553"/>
                  <a:pt x="161" y="621"/>
                  <a:pt x="96" y="660"/>
                </a:cubicBezTo>
                <a:cubicBezTo>
                  <a:pt x="74" y="696"/>
                  <a:pt x="60" y="726"/>
                  <a:pt x="30" y="756"/>
                </a:cubicBezTo>
                <a:cubicBezTo>
                  <a:pt x="16" y="836"/>
                  <a:pt x="11" y="916"/>
                  <a:pt x="0" y="996"/>
                </a:cubicBezTo>
                <a:cubicBezTo>
                  <a:pt x="3" y="1177"/>
                  <a:pt x="1" y="1333"/>
                  <a:pt x="36" y="1506"/>
                </a:cubicBezTo>
                <a:cubicBezTo>
                  <a:pt x="39" y="1637"/>
                  <a:pt x="41" y="1711"/>
                  <a:pt x="54" y="1824"/>
                </a:cubicBezTo>
                <a:cubicBezTo>
                  <a:pt x="59" y="1866"/>
                  <a:pt x="54" y="1902"/>
                  <a:pt x="90" y="1926"/>
                </a:cubicBezTo>
                <a:cubicBezTo>
                  <a:pt x="116" y="2003"/>
                  <a:pt x="173" y="2051"/>
                  <a:pt x="228" y="2106"/>
                </a:cubicBezTo>
                <a:cubicBezTo>
                  <a:pt x="247" y="2125"/>
                  <a:pt x="267" y="2160"/>
                  <a:pt x="288" y="2178"/>
                </a:cubicBezTo>
                <a:cubicBezTo>
                  <a:pt x="317" y="2203"/>
                  <a:pt x="360" y="2208"/>
                  <a:pt x="396" y="2214"/>
                </a:cubicBezTo>
                <a:cubicBezTo>
                  <a:pt x="475" y="2228"/>
                  <a:pt x="550" y="2249"/>
                  <a:pt x="630" y="2256"/>
                </a:cubicBezTo>
                <a:cubicBezTo>
                  <a:pt x="745" y="2279"/>
                  <a:pt x="822" y="2270"/>
                  <a:pt x="948" y="2262"/>
                </a:cubicBezTo>
                <a:cubicBezTo>
                  <a:pt x="988" y="2249"/>
                  <a:pt x="1004" y="2239"/>
                  <a:pt x="1032" y="2208"/>
                </a:cubicBezTo>
                <a:cubicBezTo>
                  <a:pt x="1043" y="2195"/>
                  <a:pt x="1068" y="2172"/>
                  <a:pt x="1068" y="2172"/>
                </a:cubicBezTo>
                <a:cubicBezTo>
                  <a:pt x="1088" y="2111"/>
                  <a:pt x="1201" y="2066"/>
                  <a:pt x="1254" y="2028"/>
                </a:cubicBezTo>
                <a:cubicBezTo>
                  <a:pt x="1305" y="1925"/>
                  <a:pt x="1220" y="2087"/>
                  <a:pt x="1290" y="1986"/>
                </a:cubicBezTo>
                <a:cubicBezTo>
                  <a:pt x="1303" y="1968"/>
                  <a:pt x="1306" y="1943"/>
                  <a:pt x="1320" y="1926"/>
                </a:cubicBezTo>
                <a:cubicBezTo>
                  <a:pt x="1372" y="1860"/>
                  <a:pt x="1309" y="1935"/>
                  <a:pt x="1392" y="1860"/>
                </a:cubicBezTo>
                <a:cubicBezTo>
                  <a:pt x="1455" y="1803"/>
                  <a:pt x="1344" y="1884"/>
                  <a:pt x="1422" y="1824"/>
                </a:cubicBezTo>
                <a:cubicBezTo>
                  <a:pt x="1460" y="1794"/>
                  <a:pt x="1462" y="1806"/>
                  <a:pt x="1494" y="1764"/>
                </a:cubicBezTo>
                <a:cubicBezTo>
                  <a:pt x="1510" y="1743"/>
                  <a:pt x="1520" y="1719"/>
                  <a:pt x="1536" y="1698"/>
                </a:cubicBezTo>
                <a:cubicBezTo>
                  <a:pt x="1543" y="1672"/>
                  <a:pt x="1538" y="1677"/>
                  <a:pt x="1554" y="1656"/>
                </a:cubicBezTo>
                <a:cubicBezTo>
                  <a:pt x="1568" y="1638"/>
                  <a:pt x="1596" y="1602"/>
                  <a:pt x="1596" y="1602"/>
                </a:cubicBezTo>
                <a:cubicBezTo>
                  <a:pt x="1602" y="1546"/>
                  <a:pt x="1617" y="1509"/>
                  <a:pt x="1656" y="1470"/>
                </a:cubicBezTo>
                <a:cubicBezTo>
                  <a:pt x="1670" y="1429"/>
                  <a:pt x="1673" y="1405"/>
                  <a:pt x="1698" y="1368"/>
                </a:cubicBezTo>
                <a:cubicBezTo>
                  <a:pt x="1711" y="1305"/>
                  <a:pt x="1694" y="1371"/>
                  <a:pt x="1722" y="1308"/>
                </a:cubicBezTo>
                <a:cubicBezTo>
                  <a:pt x="1737" y="1273"/>
                  <a:pt x="1726" y="1252"/>
                  <a:pt x="1752" y="1218"/>
                </a:cubicBezTo>
                <a:cubicBezTo>
                  <a:pt x="1754" y="1212"/>
                  <a:pt x="1756" y="1206"/>
                  <a:pt x="1758" y="1200"/>
                </a:cubicBezTo>
                <a:cubicBezTo>
                  <a:pt x="1762" y="1182"/>
                  <a:pt x="1764" y="1163"/>
                  <a:pt x="1770" y="1146"/>
                </a:cubicBezTo>
                <a:cubicBezTo>
                  <a:pt x="1775" y="1131"/>
                  <a:pt x="1787" y="1118"/>
                  <a:pt x="1794" y="1104"/>
                </a:cubicBezTo>
                <a:cubicBezTo>
                  <a:pt x="1802" y="1018"/>
                  <a:pt x="1806" y="1048"/>
                  <a:pt x="1836" y="978"/>
                </a:cubicBezTo>
                <a:cubicBezTo>
                  <a:pt x="1841" y="942"/>
                  <a:pt x="1847" y="906"/>
                  <a:pt x="1854" y="870"/>
                </a:cubicBezTo>
                <a:cubicBezTo>
                  <a:pt x="1861" y="739"/>
                  <a:pt x="1895" y="586"/>
                  <a:pt x="1824" y="468"/>
                </a:cubicBezTo>
                <a:cubicBezTo>
                  <a:pt x="1820" y="446"/>
                  <a:pt x="1821" y="422"/>
                  <a:pt x="1812" y="402"/>
                </a:cubicBezTo>
                <a:cubicBezTo>
                  <a:pt x="1808" y="394"/>
                  <a:pt x="1794" y="396"/>
                  <a:pt x="1788" y="390"/>
                </a:cubicBezTo>
                <a:cubicBezTo>
                  <a:pt x="1778" y="380"/>
                  <a:pt x="1775" y="363"/>
                  <a:pt x="1764" y="354"/>
                </a:cubicBezTo>
                <a:cubicBezTo>
                  <a:pt x="1726" y="324"/>
                  <a:pt x="1742" y="340"/>
                  <a:pt x="1716" y="306"/>
                </a:cubicBezTo>
                <a:cubicBezTo>
                  <a:pt x="1707" y="278"/>
                  <a:pt x="1693" y="265"/>
                  <a:pt x="1674" y="246"/>
                </a:cubicBezTo>
                <a:cubicBezTo>
                  <a:pt x="1667" y="239"/>
                  <a:pt x="1661" y="231"/>
                  <a:pt x="1656" y="222"/>
                </a:cubicBezTo>
                <a:cubicBezTo>
                  <a:pt x="1649" y="210"/>
                  <a:pt x="1647" y="196"/>
                  <a:pt x="1638" y="186"/>
                </a:cubicBezTo>
                <a:cubicBezTo>
                  <a:pt x="1628" y="175"/>
                  <a:pt x="1614" y="170"/>
                  <a:pt x="1602" y="162"/>
                </a:cubicBezTo>
                <a:cubicBezTo>
                  <a:pt x="1570" y="114"/>
                  <a:pt x="1449" y="53"/>
                  <a:pt x="1392" y="42"/>
                </a:cubicBezTo>
                <a:cubicBezTo>
                  <a:pt x="1361" y="22"/>
                  <a:pt x="1330" y="14"/>
                  <a:pt x="1296" y="0"/>
                </a:cubicBezTo>
                <a:cubicBezTo>
                  <a:pt x="1126" y="5"/>
                  <a:pt x="963" y="14"/>
                  <a:pt x="792" y="18"/>
                </a:cubicBezTo>
                <a:cubicBezTo>
                  <a:pt x="756" y="25"/>
                  <a:pt x="725" y="23"/>
                  <a:pt x="696" y="48"/>
                </a:cubicBezTo>
                <a:cubicBezTo>
                  <a:pt x="662" y="77"/>
                  <a:pt x="658" y="126"/>
                  <a:pt x="612" y="138"/>
                </a:cubicBezTo>
                <a:cubicBezTo>
                  <a:pt x="586" y="158"/>
                  <a:pt x="595" y="149"/>
                  <a:pt x="582" y="162"/>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524319" name="Oval 31"/>
          <p:cNvSpPr>
            <a:spLocks noChangeArrowheads="1"/>
          </p:cNvSpPr>
          <p:nvPr/>
        </p:nvSpPr>
        <p:spPr bwMode="auto">
          <a:xfrm rot="2072741">
            <a:off x="1925637" y="1652588"/>
            <a:ext cx="1993900" cy="2978150"/>
          </a:xfrm>
          <a:prstGeom prst="ellipse">
            <a:avLst/>
          </a:prstGeom>
          <a:noFill/>
          <a:ln w="19050">
            <a:solidFill>
              <a:schemeClr val="accent2"/>
            </a:solidFill>
            <a:prstDash val="lgDashDot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24320" name="Oval 32"/>
          <p:cNvSpPr>
            <a:spLocks noChangeArrowheads="1"/>
          </p:cNvSpPr>
          <p:nvPr/>
        </p:nvSpPr>
        <p:spPr bwMode="auto">
          <a:xfrm rot="2072741">
            <a:off x="4883150" y="1524000"/>
            <a:ext cx="1066800" cy="1143000"/>
          </a:xfrm>
          <a:prstGeom prst="ellipse">
            <a:avLst/>
          </a:prstGeom>
          <a:noFill/>
          <a:ln w="19050">
            <a:solidFill>
              <a:schemeClr val="accent2"/>
            </a:solidFill>
            <a:prstDash val="lgDashDot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24321" name="Oval 33"/>
          <p:cNvSpPr>
            <a:spLocks noChangeArrowheads="1"/>
          </p:cNvSpPr>
          <p:nvPr/>
        </p:nvSpPr>
        <p:spPr bwMode="auto">
          <a:xfrm rot="2072741">
            <a:off x="4570412" y="4114800"/>
            <a:ext cx="1123950" cy="1066800"/>
          </a:xfrm>
          <a:prstGeom prst="ellipse">
            <a:avLst/>
          </a:prstGeom>
          <a:noFill/>
          <a:ln w="19050">
            <a:solidFill>
              <a:schemeClr val="accent2"/>
            </a:solidFill>
            <a:prstDash val="lgDashDot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cxnSp>
        <p:nvCxnSpPr>
          <p:cNvPr id="524322" name="AutoShape 34"/>
          <p:cNvCxnSpPr>
            <a:cxnSpLocks noChangeShapeType="1"/>
            <a:stCxn id="524319" idx="0"/>
            <a:endCxn id="524320" idx="2"/>
          </p:cNvCxnSpPr>
          <p:nvPr/>
        </p:nvCxnSpPr>
        <p:spPr bwMode="auto">
          <a:xfrm flipV="1">
            <a:off x="3770313" y="1787526"/>
            <a:ext cx="1198563" cy="119063"/>
          </a:xfrm>
          <a:prstGeom prst="straightConnector1">
            <a:avLst/>
          </a:prstGeom>
          <a:noFill/>
          <a:ln w="19050">
            <a:solidFill>
              <a:schemeClr val="bg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4323" name="AutoShape 35"/>
          <p:cNvCxnSpPr>
            <a:cxnSpLocks noChangeShapeType="1"/>
            <a:stCxn id="524319" idx="5"/>
            <a:endCxn id="524321" idx="3"/>
          </p:cNvCxnSpPr>
          <p:nvPr/>
        </p:nvCxnSpPr>
        <p:spPr bwMode="auto">
          <a:xfrm>
            <a:off x="2900363" y="4416425"/>
            <a:ext cx="1685925" cy="323850"/>
          </a:xfrm>
          <a:prstGeom prst="straightConnector1">
            <a:avLst/>
          </a:prstGeom>
          <a:noFill/>
          <a:ln w="19050">
            <a:solidFill>
              <a:schemeClr val="bg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4324" name="Rectangle 36"/>
          <p:cNvSpPr>
            <a:spLocks noChangeArrowheads="1"/>
          </p:cNvSpPr>
          <p:nvPr/>
        </p:nvSpPr>
        <p:spPr bwMode="auto">
          <a:xfrm>
            <a:off x="1598612" y="1752600"/>
            <a:ext cx="1066800" cy="2746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20000"/>
              </a:spcBef>
              <a:spcAft>
                <a:spcPct val="50000"/>
              </a:spcAft>
            </a:pPr>
            <a:r>
              <a:rPr lang="en-US" altLang="zh-CN" i="1">
                <a:solidFill>
                  <a:srgbClr val="545F75"/>
                </a:solidFill>
                <a:effectLst>
                  <a:outerShdw blurRad="38100" dist="38100" dir="2700000" algn="tl">
                    <a:srgbClr val="C0C0C0"/>
                  </a:outerShdw>
                </a:effectLst>
                <a:ea typeface="宋体" panose="02010600030101010101" pitchFamily="2" charset="-122"/>
              </a:rPr>
              <a:t>Group</a:t>
            </a:r>
          </a:p>
        </p:txBody>
      </p:sp>
      <p:sp>
        <p:nvSpPr>
          <p:cNvPr id="524325" name="Rectangle 37"/>
          <p:cNvSpPr>
            <a:spLocks noChangeArrowheads="1"/>
          </p:cNvSpPr>
          <p:nvPr/>
        </p:nvSpPr>
        <p:spPr bwMode="auto">
          <a:xfrm>
            <a:off x="2133601" y="2254250"/>
            <a:ext cx="1074737" cy="488950"/>
          </a:xfrm>
          <a:prstGeom prst="rect">
            <a:avLst/>
          </a:prstGeom>
          <a:noFill/>
          <a:ln>
            <a:noFill/>
          </a:ln>
          <a:effectLst/>
          <a:extLst>
            <a:ext uri="{909E8E84-426E-40dd-AFC4-6F175D3DCCD1}">
              <a14:hiddenFill xmlns:a14="http://schemas.microsoft.com/office/drawing/2010/main">
                <a:solidFill>
                  <a:srgbClr val="545F7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100000"/>
              </a:lnSpc>
              <a:spcBef>
                <a:spcPct val="0"/>
              </a:spcBef>
              <a:buClrTx/>
            </a:pPr>
            <a:r>
              <a:rPr lang="en-US" altLang="zh-CN" sz="1200" i="1">
                <a:solidFill>
                  <a:srgbClr val="545F75"/>
                </a:solidFill>
                <a:ea typeface="宋体" panose="02010600030101010101" pitchFamily="2" charset="-122"/>
              </a:rPr>
              <a:t>db file or </a:t>
            </a:r>
          </a:p>
          <a:p>
            <a:pPr eaLnBrk="0" hangingPunct="0">
              <a:lnSpc>
                <a:spcPct val="100000"/>
              </a:lnSpc>
              <a:spcBef>
                <a:spcPct val="0"/>
              </a:spcBef>
              <a:buClrTx/>
            </a:pPr>
            <a:r>
              <a:rPr lang="en-US" altLang="zh-CN" sz="1200" i="1">
                <a:solidFill>
                  <a:srgbClr val="545F75"/>
                </a:solidFill>
                <a:ea typeface="宋体" panose="02010600030101010101" pitchFamily="2" charset="-122"/>
              </a:rPr>
              <a:t>data stream</a:t>
            </a:r>
          </a:p>
        </p:txBody>
      </p:sp>
      <p:sp>
        <p:nvSpPr>
          <p:cNvPr id="524327" name="Rectangle 39"/>
          <p:cNvSpPr>
            <a:spLocks noChangeArrowheads="1"/>
          </p:cNvSpPr>
          <p:nvPr/>
        </p:nvSpPr>
        <p:spPr bwMode="auto">
          <a:xfrm>
            <a:off x="3960812" y="1600200"/>
            <a:ext cx="22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24328" name="Rectangle 40"/>
          <p:cNvSpPr>
            <a:spLocks noChangeArrowheads="1"/>
          </p:cNvSpPr>
          <p:nvPr/>
        </p:nvSpPr>
        <p:spPr bwMode="auto">
          <a:xfrm>
            <a:off x="3884612" y="1600200"/>
            <a:ext cx="30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24329" name="Rectangle 41"/>
          <p:cNvSpPr>
            <a:spLocks noChangeArrowheads="1"/>
          </p:cNvSpPr>
          <p:nvPr/>
        </p:nvSpPr>
        <p:spPr bwMode="auto">
          <a:xfrm>
            <a:off x="3884612" y="1600200"/>
            <a:ext cx="762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24330" name="Rectangle 42"/>
          <p:cNvSpPr>
            <a:spLocks noChangeArrowheads="1"/>
          </p:cNvSpPr>
          <p:nvPr/>
        </p:nvSpPr>
        <p:spPr bwMode="auto">
          <a:xfrm>
            <a:off x="3884612" y="16002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24331" name="Rectangle 43"/>
          <p:cNvSpPr>
            <a:spLocks noChangeArrowheads="1"/>
          </p:cNvSpPr>
          <p:nvPr/>
        </p:nvSpPr>
        <p:spPr bwMode="auto">
          <a:xfrm>
            <a:off x="3884612" y="1600200"/>
            <a:ext cx="38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aphicFrame>
        <p:nvGraphicFramePr>
          <p:cNvPr id="524332" name="Object 44"/>
          <p:cNvGraphicFramePr>
            <a:graphicFrameLocks noChangeAspect="1"/>
          </p:cNvGraphicFramePr>
          <p:nvPr/>
        </p:nvGraphicFramePr>
        <p:xfrm>
          <a:off x="3409950" y="2133600"/>
          <a:ext cx="565150" cy="914400"/>
        </p:xfrm>
        <a:graphic>
          <a:graphicData uri="http://schemas.openxmlformats.org/presentationml/2006/ole">
            <mc:AlternateContent xmlns:mc="http://schemas.openxmlformats.org/markup-compatibility/2006">
              <mc:Choice xmlns:v="urn:schemas-microsoft-com:vml" Requires="v">
                <p:oleObj spid="_x0000_s2091" name="位图图像" r:id="rId11" imgW="1848108" imgH="2991268" progId="Paint.Picture">
                  <p:embed/>
                </p:oleObj>
              </mc:Choice>
              <mc:Fallback>
                <p:oleObj name="位图图像" r:id="rId11" imgW="1848108" imgH="2991268"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9950" y="2133600"/>
                        <a:ext cx="565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4333" name="Object 45"/>
          <p:cNvGraphicFramePr>
            <a:graphicFrameLocks noChangeAspect="1"/>
          </p:cNvGraphicFramePr>
          <p:nvPr/>
        </p:nvGraphicFramePr>
        <p:xfrm>
          <a:off x="2187576" y="3017838"/>
          <a:ext cx="808037" cy="1219200"/>
        </p:xfrm>
        <a:graphic>
          <a:graphicData uri="http://schemas.openxmlformats.org/presentationml/2006/ole">
            <mc:AlternateContent xmlns:mc="http://schemas.openxmlformats.org/markup-compatibility/2006">
              <mc:Choice xmlns:v="urn:schemas-microsoft-com:vml" Requires="v">
                <p:oleObj spid="_x0000_s2092" name="位图图像" r:id="rId13" imgW="1542857" imgH="2324424" progId="Paint.Picture">
                  <p:embed/>
                </p:oleObj>
              </mc:Choice>
              <mc:Fallback>
                <p:oleObj name="位图图像" r:id="rId13" imgW="1542857" imgH="2324424" progId="Paint.Picture">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87576" y="3017838"/>
                        <a:ext cx="80803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4335" name="Rectangle 47"/>
          <p:cNvSpPr>
            <a:spLocks noChangeArrowheads="1"/>
          </p:cNvSpPr>
          <p:nvPr/>
        </p:nvSpPr>
        <p:spPr bwMode="auto">
          <a:xfrm>
            <a:off x="3808412" y="1339850"/>
            <a:ext cx="1074738" cy="488950"/>
          </a:xfrm>
          <a:prstGeom prst="rect">
            <a:avLst/>
          </a:prstGeom>
          <a:noFill/>
          <a:ln>
            <a:noFill/>
          </a:ln>
          <a:effectLst/>
          <a:extLst>
            <a:ext uri="{909E8E84-426E-40dd-AFC4-6F175D3DCCD1}">
              <a14:hiddenFill xmlns:a14="http://schemas.microsoft.com/office/drawing/2010/main">
                <a:solidFill>
                  <a:srgbClr val="545F7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100000"/>
              </a:lnSpc>
              <a:spcBef>
                <a:spcPct val="0"/>
              </a:spcBef>
              <a:buClrTx/>
            </a:pPr>
            <a:r>
              <a:rPr lang="en-US" altLang="zh-CN" sz="1200" i="1">
                <a:solidFill>
                  <a:srgbClr val="545F75"/>
                </a:solidFill>
                <a:ea typeface="宋体" panose="02010600030101010101" pitchFamily="2" charset="-122"/>
              </a:rPr>
              <a:t>db file or </a:t>
            </a:r>
          </a:p>
          <a:p>
            <a:pPr eaLnBrk="0" hangingPunct="0">
              <a:lnSpc>
                <a:spcPct val="100000"/>
              </a:lnSpc>
              <a:spcBef>
                <a:spcPct val="0"/>
              </a:spcBef>
              <a:buClrTx/>
            </a:pPr>
            <a:r>
              <a:rPr lang="en-US" altLang="zh-CN" sz="1200" i="1">
                <a:solidFill>
                  <a:srgbClr val="545F75"/>
                </a:solidFill>
                <a:ea typeface="宋体" panose="02010600030101010101" pitchFamily="2" charset="-122"/>
              </a:rPr>
              <a:t>data stream</a:t>
            </a:r>
          </a:p>
        </p:txBody>
      </p:sp>
      <p:sp>
        <p:nvSpPr>
          <p:cNvPr id="524336" name="Rectangle 48"/>
          <p:cNvSpPr>
            <a:spLocks noChangeArrowheads="1"/>
          </p:cNvSpPr>
          <p:nvPr/>
        </p:nvSpPr>
        <p:spPr bwMode="auto">
          <a:xfrm>
            <a:off x="2970212" y="4648200"/>
            <a:ext cx="1074738" cy="488950"/>
          </a:xfrm>
          <a:prstGeom prst="rect">
            <a:avLst/>
          </a:prstGeom>
          <a:noFill/>
          <a:ln>
            <a:noFill/>
          </a:ln>
          <a:effectLst/>
          <a:extLst>
            <a:ext uri="{909E8E84-426E-40dd-AFC4-6F175D3DCCD1}">
              <a14:hiddenFill xmlns:a14="http://schemas.microsoft.com/office/drawing/2010/main">
                <a:solidFill>
                  <a:srgbClr val="545F7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100000"/>
              </a:lnSpc>
              <a:spcBef>
                <a:spcPct val="0"/>
              </a:spcBef>
              <a:buClrTx/>
            </a:pPr>
            <a:r>
              <a:rPr lang="en-US" altLang="zh-CN" sz="1200" i="1">
                <a:solidFill>
                  <a:srgbClr val="545F75"/>
                </a:solidFill>
                <a:ea typeface="宋体" panose="02010600030101010101" pitchFamily="2" charset="-122"/>
              </a:rPr>
              <a:t>db file or </a:t>
            </a:r>
          </a:p>
          <a:p>
            <a:pPr eaLnBrk="0" hangingPunct="0">
              <a:lnSpc>
                <a:spcPct val="100000"/>
              </a:lnSpc>
              <a:spcBef>
                <a:spcPct val="0"/>
              </a:spcBef>
              <a:buClrTx/>
            </a:pPr>
            <a:r>
              <a:rPr lang="en-US" altLang="zh-CN" sz="1200" i="1">
                <a:solidFill>
                  <a:srgbClr val="545F75"/>
                </a:solidFill>
                <a:ea typeface="宋体" panose="02010600030101010101" pitchFamily="2" charset="-122"/>
              </a:rPr>
              <a:t>data stream</a:t>
            </a:r>
          </a:p>
        </p:txBody>
      </p:sp>
      <p:sp>
        <p:nvSpPr>
          <p:cNvPr id="2" name="Footer Placeholder 1"/>
          <p:cNvSpPr>
            <a:spLocks noGrp="1"/>
          </p:cNvSpPr>
          <p:nvPr>
            <p:ph type="ftr" sz="quarter" idx="11"/>
          </p:nvPr>
        </p:nvSpPr>
        <p:spPr/>
        <p:txBody>
          <a:bodyPr/>
          <a:lstStyle/>
          <a:p>
            <a:r>
              <a:rPr lang="en-US" smtClean="0"/>
              <a:t>Berkeley DB</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t>4</a:t>
            </a:fld>
            <a:endParaRPr lang="en-US" dirty="0"/>
          </a:p>
        </p:txBody>
      </p:sp>
    </p:spTree>
    <p:extLst>
      <p:ext uri="{BB962C8B-B14F-4D97-AF65-F5344CB8AC3E}">
        <p14:creationId xmlns:p14="http://schemas.microsoft.com/office/powerpoint/2010/main" val="334824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Coding</a:t>
            </a:r>
            <a:endParaRPr lang="en-US" dirty="0"/>
          </a:p>
        </p:txBody>
      </p:sp>
      <p:sp>
        <p:nvSpPr>
          <p:cNvPr id="4" name="Content Placeholder 3"/>
          <p:cNvSpPr>
            <a:spLocks noGrp="1"/>
          </p:cNvSpPr>
          <p:nvPr>
            <p:ph idx="1"/>
          </p:nvPr>
        </p:nvSpPr>
        <p:spPr>
          <a:xfrm>
            <a:off x="531813" y="1828800"/>
            <a:ext cx="11126522" cy="3962400"/>
          </a:xfrm>
        </p:spPr>
        <p:txBody>
          <a:bodyPr/>
          <a:lstStyle/>
          <a:p>
            <a:r>
              <a:rPr lang="en-US" altLang="zh-CN" dirty="0"/>
              <a:t>The sample server is written in Java. It is responsible for serving client requests by retrieving DICOM objects from Oracle database and sending them to clients in a custom-made protocol.</a:t>
            </a:r>
          </a:p>
          <a:p>
            <a:r>
              <a:rPr lang="en-US" altLang="zh-CN" dirty="0"/>
              <a:t>The sample client is written in C++. To support offline access to the DICOM objects, Oracle Berkeley DB is used to provide persistent cache of the objects.</a:t>
            </a:r>
            <a:endParaRPr lang="zh-CN" altLang="en-US" dirty="0"/>
          </a:p>
          <a:p>
            <a:endParaRPr lang="en-US" dirty="0"/>
          </a:p>
        </p:txBody>
      </p:sp>
      <p:sp>
        <p:nvSpPr>
          <p:cNvPr id="6" name="Slide Number Placeholder 5"/>
          <p:cNvSpPr>
            <a:spLocks noGrp="1"/>
          </p:cNvSpPr>
          <p:nvPr>
            <p:ph type="sldNum" sz="quarter" idx="4294967295"/>
          </p:nvPr>
        </p:nvSpPr>
        <p:spPr>
          <a:xfrm>
            <a:off x="11276013" y="6556375"/>
            <a:ext cx="381000" cy="182563"/>
          </a:xfrm>
          <a:prstGeom prst="rect">
            <a:avLst/>
          </a:prstGeom>
        </p:spPr>
        <p:txBody>
          <a:bodyPr/>
          <a:lstStyle/>
          <a:p>
            <a:pPr>
              <a:defRPr/>
            </a:pPr>
            <a:fld id="{B767642F-84C7-4C18-A529-8DC08782227E}" type="slidenum">
              <a:rPr lang="en-US" smtClean="0"/>
              <a:pPr>
                <a:defRPr/>
              </a:pPr>
              <a:t>5</a:t>
            </a:fld>
            <a:endParaRPr lang="en-US" dirty="0"/>
          </a:p>
        </p:txBody>
      </p:sp>
      <p:sp>
        <p:nvSpPr>
          <p:cNvPr id="3" name="Footer Placeholder 2"/>
          <p:cNvSpPr>
            <a:spLocks noGrp="1"/>
          </p:cNvSpPr>
          <p:nvPr>
            <p:ph type="ftr" sz="quarter" idx="11"/>
          </p:nvPr>
        </p:nvSpPr>
        <p:spPr/>
        <p:txBody>
          <a:bodyPr/>
          <a:lstStyle/>
          <a:p>
            <a:r>
              <a:rPr lang="en-US" smtClean="0"/>
              <a:t>Berkeley DB</a:t>
            </a:r>
            <a:endParaRPr lang="en-US" dirty="0"/>
          </a:p>
        </p:txBody>
      </p:sp>
    </p:spTree>
    <p:extLst>
      <p:ext uri="{BB962C8B-B14F-4D97-AF65-F5344CB8AC3E}">
        <p14:creationId xmlns:p14="http://schemas.microsoft.com/office/powerpoint/2010/main" val="5165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Text Box 2"/>
          <p:cNvSpPr txBox="1">
            <a:spLocks noChangeArrowheads="1"/>
          </p:cNvSpPr>
          <p:nvPr/>
        </p:nvSpPr>
        <p:spPr bwMode="auto">
          <a:xfrm>
            <a:off x="2335212" y="1919289"/>
            <a:ext cx="678973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algn="l" eaLnBrk="0" hangingPunct="0">
              <a:spcBef>
                <a:spcPct val="0"/>
              </a:spcBef>
              <a:defRPr sz="2400">
                <a:solidFill>
                  <a:schemeClr val="tx1"/>
                </a:solidFill>
                <a:latin typeface="Times" panose="02020603050405020304" pitchFamily="18" charset="0"/>
              </a:defRPr>
            </a:lvl1pPr>
            <a:lvl2pPr marL="347663" indent="-114300" algn="l" eaLnBrk="0" hangingPunct="0">
              <a:spcBef>
                <a:spcPct val="0"/>
              </a:spcBef>
              <a:defRPr sz="2400">
                <a:solidFill>
                  <a:schemeClr val="tx1"/>
                </a:solidFill>
                <a:latin typeface="Times" panose="02020603050405020304" pitchFamily="18" charset="0"/>
              </a:defRPr>
            </a:lvl2pPr>
            <a:lvl3pPr marL="576263" indent="-114300" algn="l" eaLnBrk="0" hangingPunct="0">
              <a:spcBef>
                <a:spcPct val="0"/>
              </a:spcBef>
              <a:defRPr sz="2400">
                <a:solidFill>
                  <a:schemeClr val="tx1"/>
                </a:solidFill>
                <a:latin typeface="Times" panose="02020603050405020304" pitchFamily="18" charset="0"/>
              </a:defRPr>
            </a:lvl3pPr>
            <a:lvl4pPr marL="690563" indent="114300" algn="l" eaLnBrk="0" hangingPunct="0">
              <a:spcBef>
                <a:spcPct val="0"/>
              </a:spcBef>
              <a:defRPr sz="2400">
                <a:solidFill>
                  <a:schemeClr val="tx1"/>
                </a:solidFill>
                <a:latin typeface="Times" panose="02020603050405020304" pitchFamily="18" charset="0"/>
              </a:defRPr>
            </a:lvl4pPr>
            <a:lvl5pPr marL="919163" indent="114300" algn="l" eaLnBrk="0" hangingPunct="0">
              <a:spcBef>
                <a:spcPct val="0"/>
              </a:spcBef>
              <a:defRPr sz="2400">
                <a:solidFill>
                  <a:schemeClr val="tx1"/>
                </a:solidFill>
                <a:latin typeface="Times" panose="02020603050405020304" pitchFamily="18" charset="0"/>
              </a:defRPr>
            </a:lvl5pPr>
            <a:lvl6pPr marL="1376363" indent="114300" eaLnBrk="0" fontAlgn="base" hangingPunct="0">
              <a:spcBef>
                <a:spcPct val="0"/>
              </a:spcBef>
              <a:spcAft>
                <a:spcPct val="0"/>
              </a:spcAft>
              <a:defRPr sz="2400">
                <a:solidFill>
                  <a:schemeClr val="tx1"/>
                </a:solidFill>
                <a:latin typeface="Times" panose="02020603050405020304" pitchFamily="18" charset="0"/>
              </a:defRPr>
            </a:lvl6pPr>
            <a:lvl7pPr marL="1833563" indent="114300" eaLnBrk="0" fontAlgn="base" hangingPunct="0">
              <a:spcBef>
                <a:spcPct val="0"/>
              </a:spcBef>
              <a:spcAft>
                <a:spcPct val="0"/>
              </a:spcAft>
              <a:defRPr sz="2400">
                <a:solidFill>
                  <a:schemeClr val="tx1"/>
                </a:solidFill>
                <a:latin typeface="Times" panose="02020603050405020304" pitchFamily="18" charset="0"/>
              </a:defRPr>
            </a:lvl7pPr>
            <a:lvl8pPr marL="2290763" indent="114300" eaLnBrk="0" fontAlgn="base" hangingPunct="0">
              <a:spcBef>
                <a:spcPct val="0"/>
              </a:spcBef>
              <a:spcAft>
                <a:spcPct val="0"/>
              </a:spcAft>
              <a:defRPr sz="2400">
                <a:solidFill>
                  <a:schemeClr val="tx1"/>
                </a:solidFill>
                <a:latin typeface="Times" panose="02020603050405020304" pitchFamily="18" charset="0"/>
              </a:defRPr>
            </a:lvl8pPr>
            <a:lvl9pPr marL="2747963" indent="114300"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buClrTx/>
            </a:pPr>
            <a:endParaRPr lang="zh-CN" altLang="en-US" sz="1600">
              <a:latin typeface="Arial" panose="020B0604020202020204" pitchFamily="34" charset="0"/>
              <a:ea typeface="宋体" panose="02010600030101010101" pitchFamily="2" charset="-122"/>
            </a:endParaRPr>
          </a:p>
          <a:p>
            <a:pPr>
              <a:lnSpc>
                <a:spcPct val="100000"/>
              </a:lnSpc>
              <a:spcBef>
                <a:spcPct val="20000"/>
              </a:spcBef>
              <a:buClrTx/>
            </a:pPr>
            <a:endParaRPr lang="zh-CN" altLang="en-US" sz="1600">
              <a:latin typeface="Arial" panose="020B0604020202020204" pitchFamily="34" charset="0"/>
              <a:ea typeface="宋体" panose="02010600030101010101" pitchFamily="2" charset="-122"/>
            </a:endParaRPr>
          </a:p>
        </p:txBody>
      </p:sp>
      <p:sp>
        <p:nvSpPr>
          <p:cNvPr id="572419" name="Rectangle 3"/>
          <p:cNvSpPr>
            <a:spLocks noGrp="1" noChangeArrowheads="1"/>
          </p:cNvSpPr>
          <p:nvPr>
            <p:ph type="title"/>
          </p:nvPr>
        </p:nvSpPr>
        <p:spPr/>
        <p:txBody>
          <a:bodyPr/>
          <a:lstStyle/>
          <a:p>
            <a:r>
              <a:rPr lang="en-US" altLang="zh-CN">
                <a:ea typeface="宋体" panose="02010600030101010101" pitchFamily="2" charset="-122"/>
              </a:rPr>
              <a:t>BDB-DICOM Client on Mobile Device </a:t>
            </a:r>
            <a:br>
              <a:rPr lang="en-US" altLang="zh-CN">
                <a:ea typeface="宋体" panose="02010600030101010101" pitchFamily="2" charset="-122"/>
              </a:rPr>
            </a:br>
            <a:r>
              <a:rPr lang="en-US" altLang="zh-CN">
                <a:ea typeface="宋体" panose="02010600030101010101" pitchFamily="2" charset="-122"/>
              </a:rPr>
              <a:t> </a:t>
            </a:r>
            <a:r>
              <a:rPr lang="en-US" altLang="zh-CN" sz="2400">
                <a:solidFill>
                  <a:schemeClr val="accent1"/>
                </a:solidFill>
                <a:ea typeface="宋体" panose="02010600030101010101" pitchFamily="2" charset="-122"/>
              </a:rPr>
              <a:t>Download &amp; Storage</a:t>
            </a:r>
          </a:p>
        </p:txBody>
      </p:sp>
      <p:sp>
        <p:nvSpPr>
          <p:cNvPr id="572420" name="Rectangle 4"/>
          <p:cNvSpPr>
            <a:spLocks noGrp="1" noChangeArrowheads="1"/>
          </p:cNvSpPr>
          <p:nvPr>
            <p:ph type="body" idx="1"/>
          </p:nvPr>
        </p:nvSpPr>
        <p:spPr>
          <a:xfrm>
            <a:off x="2208212" y="1600200"/>
            <a:ext cx="7537450" cy="2305050"/>
          </a:xfrm>
        </p:spPr>
        <p:txBody>
          <a:bodyPr/>
          <a:lstStyle/>
          <a:p>
            <a:r>
              <a:rPr lang="en-US" altLang="zh-CN">
                <a:ea typeface="宋体" panose="02010600030101010101" pitchFamily="2" charset="-122"/>
              </a:rPr>
              <a:t>Download with HTTP protocol</a:t>
            </a:r>
          </a:p>
          <a:p>
            <a:r>
              <a:rPr lang="en-US" altLang="zh-CN">
                <a:ea typeface="宋体" panose="02010600030101010101" pitchFamily="2" charset="-122"/>
              </a:rPr>
              <a:t>Store serialized DICOM into BDB</a:t>
            </a:r>
          </a:p>
          <a:p>
            <a:pPr lvl="1"/>
            <a:r>
              <a:rPr lang="en-US" altLang="zh-CN">
                <a:ea typeface="宋体" panose="02010600030101010101" pitchFamily="2" charset="-122"/>
              </a:rPr>
              <a:t>DICOM = &lt;key, value&gt;</a:t>
            </a:r>
          </a:p>
          <a:p>
            <a:pPr lvl="2"/>
            <a:r>
              <a:rPr lang="en-US" altLang="zh-CN">
                <a:ea typeface="宋体" panose="02010600030101010101" pitchFamily="2" charset="-122"/>
              </a:rPr>
              <a:t>Key: DICOM id in Oracle database</a:t>
            </a:r>
          </a:p>
          <a:p>
            <a:pPr lvl="2"/>
            <a:r>
              <a:rPr lang="en-US" altLang="zh-CN">
                <a:ea typeface="宋体" panose="02010600030101010101" pitchFamily="2" charset="-122"/>
              </a:rPr>
              <a:t>Value: Predefined subset of DICOM metadata</a:t>
            </a:r>
          </a:p>
          <a:p>
            <a:pPr lvl="1"/>
            <a:r>
              <a:rPr lang="en-US" altLang="zh-CN">
                <a:ea typeface="宋体" panose="02010600030101010101" pitchFamily="2" charset="-122"/>
              </a:rPr>
              <a:t>Consistent with DICOM but more compact</a:t>
            </a:r>
          </a:p>
          <a:p>
            <a:pPr lvl="2"/>
            <a:endParaRPr lang="en-US" altLang="zh-CN">
              <a:ea typeface="宋体" panose="02010600030101010101" pitchFamily="2" charset="-122"/>
            </a:endParaRPr>
          </a:p>
        </p:txBody>
      </p:sp>
      <p:graphicFrame>
        <p:nvGraphicFramePr>
          <p:cNvPr id="572524" name="Group 108"/>
          <p:cNvGraphicFramePr>
            <a:graphicFrameLocks noGrp="1"/>
          </p:cNvGraphicFramePr>
          <p:nvPr>
            <p:extLst>
              <p:ext uri="{D42A27DB-BD31-4B8C-83A1-F6EECF244321}">
                <p14:modId xmlns:p14="http://schemas.microsoft.com/office/powerpoint/2010/main" val="2424024995"/>
              </p:ext>
            </p:extLst>
          </p:nvPr>
        </p:nvGraphicFramePr>
        <p:xfrm>
          <a:off x="2665412" y="4191000"/>
          <a:ext cx="6789738" cy="1985010"/>
        </p:xfrm>
        <a:graphic>
          <a:graphicData uri="http://schemas.openxmlformats.org/drawingml/2006/table">
            <a:tbl>
              <a:tblPr/>
              <a:tblGrid>
                <a:gridCol w="1120775"/>
                <a:gridCol w="1409700"/>
                <a:gridCol w="2152650"/>
                <a:gridCol w="2106613"/>
              </a:tblGrid>
              <a:tr h="361950">
                <a:tc rowSpan="2">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zh-CN"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Content</a:t>
                      </a:r>
                    </a:p>
                  </a:txBody>
                  <a:tcPr anchor="ctr" horzOverflow="overflow">
                    <a:lnL w="19050"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solidFill>
                      <a:schemeClr val="accent1"/>
                    </a:solidFill>
                  </a:tcPr>
                </a:tc>
                <a:tc rowSpan="2">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zh-CN"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DICOM</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solidFill>
                      <a:schemeClr val="accent1"/>
                    </a:solidFill>
                  </a:tcPr>
                </a:tc>
                <a:tc gridSpan="2">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zh-CN"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DICOM in DB</a:t>
                      </a:r>
                    </a:p>
                  </a:txBody>
                  <a:tcPr anchor="ctr" horzOverflow="overflow">
                    <a:lnL w="19050" cap="flat" cmpd="sng" algn="ctr">
                      <a:solidFill>
                        <a:schemeClr val="hlink"/>
                      </a:solidFill>
                      <a:prstDash val="solid"/>
                      <a:round/>
                      <a:headEnd type="none" w="med" len="med"/>
                      <a:tailEnd type="none" w="med" len="med"/>
                    </a:lnL>
                    <a:lnR w="19050" cap="flat" cmpd="sng" algn="ctr">
                      <a:solidFill>
                        <a:schemeClr va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269875">
                <a:tc vMerge="1">
                  <a:txBody>
                    <a:bodyPr/>
                    <a:lstStyle/>
                    <a:p>
                      <a:endParaRPr lang="en-US"/>
                    </a:p>
                  </a:txBody>
                  <a:tcPr/>
                </a:tc>
                <a:tc vMerge="1">
                  <a:txBody>
                    <a:bodyPr/>
                    <a:lstStyle/>
                    <a:p>
                      <a:endParaRPr lang="en-US"/>
                    </a:p>
                  </a:txBody>
                  <a:tcPr/>
                </a:tc>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zh-CN"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Oracle database</a:t>
                      </a:r>
                    </a:p>
                  </a:txBody>
                  <a:tcPr anchor="ctr" horzOverflow="overflow">
                    <a:lnL w="19050"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zh-CN"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BDB</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solidFill>
                      <a:schemeClr val="accent1"/>
                    </a:solidFill>
                  </a:tcPr>
                </a:tc>
              </a:tr>
              <a:tr h="363538">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Format</a:t>
                      </a:r>
                    </a:p>
                  </a:txBody>
                  <a:tcPr anchor="ctr" horzOverflow="overflow">
                    <a:lnL w="19050"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Single file </a:t>
                      </a:r>
                    </a:p>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(X~XX MB)</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fo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Blob (X~XX MB)</a:t>
                      </a:r>
                    </a:p>
                  </a:txBody>
                  <a:tcPr anchor="ctr" horzOverflow="overflow">
                    <a:lnL w="19050" cap="flat" cmpd="sng" algn="ctr">
                      <a:solidFill>
                        <a:schemeClr val="fo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Stream </a:t>
                      </a:r>
                      <a:r>
                        <a:rPr kumimoji="0" lang="en-US" altLang="zh-CN"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(X~XX KB)</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r>
              <a:tr h="366713">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Metadata</a:t>
                      </a:r>
                    </a:p>
                  </a:txBody>
                  <a:tcPr anchor="ctr" horzOverflow="overflow">
                    <a:lnL w="19050"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2000+ XML metadata</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fo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2000+ attributes from</a:t>
                      </a:r>
                    </a:p>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XML in blob</a:t>
                      </a:r>
                    </a:p>
                  </a:txBody>
                  <a:tcPr anchor="ctr" horzOverflow="overflow">
                    <a:lnL w="19050" cap="flat" cmpd="sng" algn="ctr">
                      <a:solidFill>
                        <a:schemeClr val="fo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Predefined interesting attributes’</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r>
              <a:tr h="274638">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Image</a:t>
                      </a:r>
                    </a:p>
                  </a:txBody>
                  <a:tcPr anchor="ctr" horzOverflow="overflow">
                    <a:lnL w="19050"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Binary data</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fo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Image data in blob</a:t>
                      </a:r>
                    </a:p>
                  </a:txBody>
                  <a:tcPr anchor="ctr" horzOverflow="overflow">
                    <a:lnL w="19050" cap="flat" cmpd="sng" algn="ctr">
                      <a:solidFill>
                        <a:schemeClr val="fo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Arial" panose="020B0604020202020204" pitchFamily="34" charset="0"/>
                        </a:defRPr>
                      </a:lvl1pPr>
                      <a:lvl2pPr marL="342900" algn="l">
                        <a:spcBef>
                          <a:spcPct val="20000"/>
                        </a:spcBef>
                        <a:defRPr>
                          <a:solidFill>
                            <a:schemeClr val="tx1"/>
                          </a:solidFill>
                          <a:latin typeface="Arial" panose="020B0604020202020204" pitchFamily="34" charset="0"/>
                        </a:defRPr>
                      </a:lvl2pPr>
                      <a:lvl3pPr marL="685800" algn="l">
                        <a:spcBef>
                          <a:spcPct val="20000"/>
                        </a:spcBef>
                        <a:defRPr>
                          <a:solidFill>
                            <a:schemeClr val="tx1"/>
                          </a:solidFill>
                          <a:latin typeface="Arial" panose="020B0604020202020204" pitchFamily="34" charset="0"/>
                        </a:defRPr>
                      </a:lvl3pPr>
                      <a:lvl4pPr marL="1033463" algn="l">
                        <a:spcBef>
                          <a:spcPct val="20000"/>
                        </a:spcBef>
                        <a:defRPr>
                          <a:solidFill>
                            <a:schemeClr val="tx1"/>
                          </a:solidFill>
                          <a:latin typeface="Arial" panose="020B0604020202020204" pitchFamily="34" charset="0"/>
                        </a:defRPr>
                      </a:lvl4pPr>
                      <a:lvl5pPr marL="1374775" algn="l">
                        <a:spcBef>
                          <a:spcPct val="20000"/>
                        </a:spcBef>
                        <a:defRPr>
                          <a:solidFill>
                            <a:schemeClr val="tx1"/>
                          </a:solidFill>
                          <a:latin typeface="Arial" panose="020B0604020202020204" pitchFamily="34" charset="0"/>
                        </a:defRPr>
                      </a:lvl5pPr>
                      <a:lvl6pPr marL="1831975" fontAlgn="base">
                        <a:spcBef>
                          <a:spcPct val="20000"/>
                        </a:spcBef>
                        <a:spcAft>
                          <a:spcPct val="0"/>
                        </a:spcAft>
                        <a:buClr>
                          <a:schemeClr val="accent1"/>
                        </a:buClr>
                        <a:defRPr>
                          <a:solidFill>
                            <a:schemeClr val="tx1"/>
                          </a:solidFill>
                          <a:latin typeface="Arial" panose="020B0604020202020204" pitchFamily="34" charset="0"/>
                        </a:defRPr>
                      </a:lvl6pPr>
                      <a:lvl7pPr marL="2289175" fontAlgn="base">
                        <a:spcBef>
                          <a:spcPct val="20000"/>
                        </a:spcBef>
                        <a:spcAft>
                          <a:spcPct val="0"/>
                        </a:spcAft>
                        <a:buClr>
                          <a:schemeClr val="accent1"/>
                        </a:buClr>
                        <a:defRPr>
                          <a:solidFill>
                            <a:schemeClr val="tx1"/>
                          </a:solidFill>
                          <a:latin typeface="Arial" panose="020B0604020202020204" pitchFamily="34" charset="0"/>
                        </a:defRPr>
                      </a:lvl7pPr>
                      <a:lvl8pPr marL="2746375" fontAlgn="base">
                        <a:spcBef>
                          <a:spcPct val="20000"/>
                        </a:spcBef>
                        <a:spcAft>
                          <a:spcPct val="0"/>
                        </a:spcAft>
                        <a:buClr>
                          <a:schemeClr val="accent1"/>
                        </a:buClr>
                        <a:defRPr>
                          <a:solidFill>
                            <a:schemeClr val="tx1"/>
                          </a:solidFill>
                          <a:latin typeface="Arial" panose="020B0604020202020204" pitchFamily="34" charset="0"/>
                        </a:defRPr>
                      </a:lvl8pPr>
                      <a:lvl9pPr marL="3203575"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
                          <a:schemeClr val="accent1"/>
                        </a:buClr>
                        <a:buSzTx/>
                        <a:buFontTx/>
                        <a:buNone/>
                        <a:tabLst/>
                      </a:pPr>
                      <a:r>
                        <a:rPr kumimoji="0" lang="en-US" altLang="zh-CN"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Thumbnail</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r>
              <a:rPr lang="en-US" smtClean="0"/>
              <a:t>Berkeley DB</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t>6</a:t>
            </a:fld>
            <a:endParaRPr lang="en-US" dirty="0"/>
          </a:p>
        </p:txBody>
      </p:sp>
    </p:spTree>
    <p:extLst>
      <p:ext uri="{BB962C8B-B14F-4D97-AF65-F5344CB8AC3E}">
        <p14:creationId xmlns:p14="http://schemas.microsoft.com/office/powerpoint/2010/main" val="268724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ext Box 2"/>
          <p:cNvSpPr txBox="1">
            <a:spLocks noChangeArrowheads="1"/>
          </p:cNvSpPr>
          <p:nvPr/>
        </p:nvSpPr>
        <p:spPr bwMode="auto">
          <a:xfrm>
            <a:off x="2335212" y="1919289"/>
            <a:ext cx="678973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algn="l" eaLnBrk="0" hangingPunct="0">
              <a:spcBef>
                <a:spcPct val="0"/>
              </a:spcBef>
              <a:defRPr sz="2400">
                <a:solidFill>
                  <a:schemeClr val="tx1"/>
                </a:solidFill>
                <a:latin typeface="Times" panose="02020603050405020304" pitchFamily="18" charset="0"/>
              </a:defRPr>
            </a:lvl1pPr>
            <a:lvl2pPr marL="347663" indent="-114300" algn="l" eaLnBrk="0" hangingPunct="0">
              <a:spcBef>
                <a:spcPct val="0"/>
              </a:spcBef>
              <a:defRPr sz="2400">
                <a:solidFill>
                  <a:schemeClr val="tx1"/>
                </a:solidFill>
                <a:latin typeface="Times" panose="02020603050405020304" pitchFamily="18" charset="0"/>
              </a:defRPr>
            </a:lvl2pPr>
            <a:lvl3pPr marL="576263" indent="-114300" algn="l" eaLnBrk="0" hangingPunct="0">
              <a:spcBef>
                <a:spcPct val="0"/>
              </a:spcBef>
              <a:defRPr sz="2400">
                <a:solidFill>
                  <a:schemeClr val="tx1"/>
                </a:solidFill>
                <a:latin typeface="Times" panose="02020603050405020304" pitchFamily="18" charset="0"/>
              </a:defRPr>
            </a:lvl3pPr>
            <a:lvl4pPr marL="690563" indent="114300" algn="l" eaLnBrk="0" hangingPunct="0">
              <a:spcBef>
                <a:spcPct val="0"/>
              </a:spcBef>
              <a:defRPr sz="2400">
                <a:solidFill>
                  <a:schemeClr val="tx1"/>
                </a:solidFill>
                <a:latin typeface="Times" panose="02020603050405020304" pitchFamily="18" charset="0"/>
              </a:defRPr>
            </a:lvl4pPr>
            <a:lvl5pPr marL="919163" indent="114300" algn="l" eaLnBrk="0" hangingPunct="0">
              <a:spcBef>
                <a:spcPct val="0"/>
              </a:spcBef>
              <a:defRPr sz="2400">
                <a:solidFill>
                  <a:schemeClr val="tx1"/>
                </a:solidFill>
                <a:latin typeface="Times" panose="02020603050405020304" pitchFamily="18" charset="0"/>
              </a:defRPr>
            </a:lvl5pPr>
            <a:lvl6pPr marL="1376363" indent="114300" eaLnBrk="0" fontAlgn="base" hangingPunct="0">
              <a:spcBef>
                <a:spcPct val="0"/>
              </a:spcBef>
              <a:spcAft>
                <a:spcPct val="0"/>
              </a:spcAft>
              <a:defRPr sz="2400">
                <a:solidFill>
                  <a:schemeClr val="tx1"/>
                </a:solidFill>
                <a:latin typeface="Times" panose="02020603050405020304" pitchFamily="18" charset="0"/>
              </a:defRPr>
            </a:lvl6pPr>
            <a:lvl7pPr marL="1833563" indent="114300" eaLnBrk="0" fontAlgn="base" hangingPunct="0">
              <a:spcBef>
                <a:spcPct val="0"/>
              </a:spcBef>
              <a:spcAft>
                <a:spcPct val="0"/>
              </a:spcAft>
              <a:defRPr sz="2400">
                <a:solidFill>
                  <a:schemeClr val="tx1"/>
                </a:solidFill>
                <a:latin typeface="Times" panose="02020603050405020304" pitchFamily="18" charset="0"/>
              </a:defRPr>
            </a:lvl7pPr>
            <a:lvl8pPr marL="2290763" indent="114300" eaLnBrk="0" fontAlgn="base" hangingPunct="0">
              <a:spcBef>
                <a:spcPct val="0"/>
              </a:spcBef>
              <a:spcAft>
                <a:spcPct val="0"/>
              </a:spcAft>
              <a:defRPr sz="2400">
                <a:solidFill>
                  <a:schemeClr val="tx1"/>
                </a:solidFill>
                <a:latin typeface="Times" panose="02020603050405020304" pitchFamily="18" charset="0"/>
              </a:defRPr>
            </a:lvl8pPr>
            <a:lvl9pPr marL="2747963" indent="114300"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buClrTx/>
            </a:pPr>
            <a:endParaRPr lang="zh-CN" altLang="en-US" sz="1600">
              <a:latin typeface="Arial" panose="020B0604020202020204" pitchFamily="34" charset="0"/>
              <a:ea typeface="宋体" panose="02010600030101010101" pitchFamily="2" charset="-122"/>
            </a:endParaRPr>
          </a:p>
          <a:p>
            <a:pPr>
              <a:lnSpc>
                <a:spcPct val="100000"/>
              </a:lnSpc>
              <a:spcBef>
                <a:spcPct val="20000"/>
              </a:spcBef>
              <a:buClrTx/>
            </a:pPr>
            <a:endParaRPr lang="zh-CN" altLang="en-US" sz="1600">
              <a:latin typeface="Arial" panose="020B0604020202020204" pitchFamily="34" charset="0"/>
              <a:ea typeface="宋体" panose="02010600030101010101" pitchFamily="2" charset="-122"/>
            </a:endParaRPr>
          </a:p>
        </p:txBody>
      </p:sp>
      <p:sp>
        <p:nvSpPr>
          <p:cNvPr id="573443" name="Rectangle 3"/>
          <p:cNvSpPr>
            <a:spLocks noGrp="1" noChangeArrowheads="1"/>
          </p:cNvSpPr>
          <p:nvPr>
            <p:ph type="title"/>
          </p:nvPr>
        </p:nvSpPr>
        <p:spPr/>
        <p:txBody>
          <a:bodyPr/>
          <a:lstStyle/>
          <a:p>
            <a:r>
              <a:rPr lang="en-US" altLang="zh-CN">
                <a:ea typeface="宋体" panose="02010600030101010101" pitchFamily="2" charset="-122"/>
              </a:rPr>
              <a:t>BDB-DICOM Client on Mobile Device</a:t>
            </a:r>
            <a:br>
              <a:rPr lang="en-US" altLang="zh-CN">
                <a:ea typeface="宋体" panose="02010600030101010101" pitchFamily="2" charset="-122"/>
              </a:rPr>
            </a:br>
            <a:r>
              <a:rPr lang="en-US" altLang="zh-CN">
                <a:ea typeface="宋体" panose="02010600030101010101" pitchFamily="2" charset="-122"/>
              </a:rPr>
              <a:t> </a:t>
            </a:r>
            <a:r>
              <a:rPr lang="en-US" altLang="zh-CN" sz="2400">
                <a:solidFill>
                  <a:schemeClr val="accent1"/>
                </a:solidFill>
                <a:ea typeface="宋体" panose="02010600030101010101" pitchFamily="2" charset="-122"/>
              </a:rPr>
              <a:t>Query &amp; Retrieval</a:t>
            </a:r>
          </a:p>
        </p:txBody>
      </p:sp>
      <p:sp>
        <p:nvSpPr>
          <p:cNvPr id="573444" name="Rectangle 4"/>
          <p:cNvSpPr>
            <a:spLocks noGrp="1" noChangeArrowheads="1"/>
          </p:cNvSpPr>
          <p:nvPr>
            <p:ph type="body" idx="1"/>
          </p:nvPr>
        </p:nvSpPr>
        <p:spPr>
          <a:xfrm>
            <a:off x="2208212" y="1600200"/>
            <a:ext cx="7537450" cy="4286250"/>
          </a:xfrm>
        </p:spPr>
        <p:txBody>
          <a:bodyPr/>
          <a:lstStyle/>
          <a:p>
            <a:r>
              <a:rPr lang="en-US" altLang="zh-CN" sz="2000">
                <a:ea typeface="宋体" panose="02010600030101010101" pitchFamily="2" charset="-122"/>
              </a:rPr>
              <a:t>List DICOM in BDB</a:t>
            </a:r>
          </a:p>
          <a:p>
            <a:pPr lvl="1"/>
            <a:r>
              <a:rPr lang="en-US" altLang="zh-CN" sz="1800">
                <a:ea typeface="宋体" panose="02010600030101010101" pitchFamily="2" charset="-122"/>
              </a:rPr>
              <a:t>List grouped attributes</a:t>
            </a:r>
          </a:p>
          <a:p>
            <a:pPr lvl="1"/>
            <a:r>
              <a:rPr lang="en-US" altLang="zh-CN" sz="1800">
                <a:ea typeface="宋体" panose="02010600030101010101" pitchFamily="2" charset="-122"/>
              </a:rPr>
              <a:t>Display thumbnail (JPEG)</a:t>
            </a:r>
          </a:p>
          <a:p>
            <a:r>
              <a:rPr lang="en-US" altLang="zh-CN" sz="2000">
                <a:ea typeface="宋体" panose="02010600030101010101" pitchFamily="2" charset="-122"/>
              </a:rPr>
              <a:t>Query on attributes</a:t>
            </a:r>
          </a:p>
          <a:p>
            <a:pPr lvl="1"/>
            <a:r>
              <a:rPr lang="en-US" altLang="zh-CN" sz="1800">
                <a:ea typeface="宋体" panose="02010600030101010101" pitchFamily="2" charset="-122"/>
              </a:rPr>
              <a:t>Single query: $attribute = value</a:t>
            </a:r>
          </a:p>
          <a:p>
            <a:pPr lvl="1"/>
            <a:r>
              <a:rPr lang="en-US" altLang="zh-CN" sz="1800">
                <a:ea typeface="宋体" panose="02010600030101010101" pitchFamily="2" charset="-122"/>
              </a:rPr>
              <a:t>Combinational query: “AND”</a:t>
            </a:r>
          </a:p>
          <a:p>
            <a:r>
              <a:rPr lang="en-US" altLang="zh-CN" sz="2000">
                <a:ea typeface="宋体" panose="02010600030101010101" pitchFamily="2" charset="-122"/>
              </a:rPr>
              <a:t>Query hint</a:t>
            </a:r>
          </a:p>
          <a:p>
            <a:pPr lvl="1"/>
            <a:r>
              <a:rPr lang="en-US" altLang="zh-CN" sz="1800">
                <a:ea typeface="宋体" panose="02010600030101010101" pitchFamily="2" charset="-122"/>
              </a:rPr>
              <a:t>List all attributes</a:t>
            </a:r>
          </a:p>
          <a:p>
            <a:pPr lvl="1"/>
            <a:r>
              <a:rPr lang="en-US" altLang="zh-CN" sz="1800">
                <a:ea typeface="宋体" panose="02010600030101010101" pitchFamily="2" charset="-122"/>
              </a:rPr>
              <a:t>List all values on common attributes (patient’s name, modality, etc)</a:t>
            </a:r>
          </a:p>
          <a:p>
            <a:r>
              <a:rPr lang="en-US" altLang="zh-CN" sz="2000">
                <a:ea typeface="宋体" panose="02010600030101010101" pitchFamily="2" charset="-122"/>
              </a:rPr>
              <a:t>Query checking</a:t>
            </a:r>
          </a:p>
          <a:p>
            <a:pPr lvl="1"/>
            <a:r>
              <a:rPr lang="en-US" altLang="zh-CN" sz="1800">
                <a:ea typeface="宋体" panose="02010600030101010101" pitchFamily="2" charset="-122"/>
              </a:rPr>
              <a:t>Immediate checking on queried attribute’s name</a:t>
            </a:r>
          </a:p>
        </p:txBody>
      </p:sp>
      <p:graphicFrame>
        <p:nvGraphicFramePr>
          <p:cNvPr id="573563" name="Group 123"/>
          <p:cNvGraphicFramePr>
            <a:graphicFrameLocks noGrp="1"/>
          </p:cNvGraphicFramePr>
          <p:nvPr/>
        </p:nvGraphicFramePr>
        <p:xfrm>
          <a:off x="6456363" y="1600200"/>
          <a:ext cx="3971925" cy="1508126"/>
        </p:xfrm>
        <a:graphic>
          <a:graphicData uri="http://schemas.openxmlformats.org/drawingml/2006/table">
            <a:tbl>
              <a:tblPr/>
              <a:tblGrid>
                <a:gridCol w="1114425"/>
                <a:gridCol w="1274763"/>
                <a:gridCol w="1582737"/>
              </a:tblGrid>
              <a:tr h="501650">
                <a:tc>
                  <a:txBody>
                    <a:bodyPr/>
                    <a:lstStyle>
                      <a:lvl1pPr algn="l">
                        <a:spcBef>
                          <a:spcPct val="20000"/>
                        </a:spcBef>
                        <a:defRPr sz="2000">
                          <a:solidFill>
                            <a:schemeClr val="tx1"/>
                          </a:solidFill>
                          <a:latin typeface="Arial" panose="020B0604020202020204" pitchFamily="34" charset="0"/>
                        </a:defRPr>
                      </a:lvl1pPr>
                      <a:lvl2pPr marL="341313" algn="l">
                        <a:spcBef>
                          <a:spcPct val="20000"/>
                        </a:spcBef>
                        <a:defRPr>
                          <a:solidFill>
                            <a:schemeClr val="tx1"/>
                          </a:solidFill>
                          <a:latin typeface="Arial" panose="020B0604020202020204" pitchFamily="34" charset="0"/>
                        </a:defRPr>
                      </a:lvl2pPr>
                      <a:lvl3pPr marL="684213" algn="l">
                        <a:spcBef>
                          <a:spcPct val="20000"/>
                        </a:spcBef>
                        <a:defRPr>
                          <a:solidFill>
                            <a:schemeClr val="tx1"/>
                          </a:solidFill>
                          <a:latin typeface="Arial" panose="020B0604020202020204" pitchFamily="34" charset="0"/>
                        </a:defRPr>
                      </a:lvl3pPr>
                      <a:lvl4pPr marL="1028700" algn="l">
                        <a:spcBef>
                          <a:spcPct val="20000"/>
                        </a:spcBef>
                        <a:defRPr>
                          <a:solidFill>
                            <a:schemeClr val="tx1"/>
                          </a:solidFill>
                          <a:latin typeface="Arial" panose="020B0604020202020204" pitchFamily="34" charset="0"/>
                        </a:defRPr>
                      </a:lvl4pPr>
                      <a:lvl5pPr marL="1373188" algn="l">
                        <a:spcBef>
                          <a:spcPct val="20000"/>
                        </a:spcBef>
                        <a:defRPr>
                          <a:solidFill>
                            <a:schemeClr val="tx1"/>
                          </a:solidFill>
                          <a:latin typeface="Arial" panose="020B0604020202020204" pitchFamily="34" charset="0"/>
                        </a:defRPr>
                      </a:lvl5pPr>
                      <a:lvl6pPr marL="1830388" fontAlgn="base">
                        <a:spcBef>
                          <a:spcPct val="20000"/>
                        </a:spcBef>
                        <a:spcAft>
                          <a:spcPct val="0"/>
                        </a:spcAft>
                        <a:buClr>
                          <a:schemeClr val="accent1"/>
                        </a:buClr>
                        <a:defRPr>
                          <a:solidFill>
                            <a:schemeClr val="tx1"/>
                          </a:solidFill>
                          <a:latin typeface="Arial" panose="020B0604020202020204" pitchFamily="34" charset="0"/>
                        </a:defRPr>
                      </a:lvl6pPr>
                      <a:lvl7pPr marL="2287588" fontAlgn="base">
                        <a:spcBef>
                          <a:spcPct val="20000"/>
                        </a:spcBef>
                        <a:spcAft>
                          <a:spcPct val="0"/>
                        </a:spcAft>
                        <a:buClr>
                          <a:schemeClr val="accent1"/>
                        </a:buClr>
                        <a:defRPr>
                          <a:solidFill>
                            <a:schemeClr val="tx1"/>
                          </a:solidFill>
                          <a:latin typeface="Arial" panose="020B0604020202020204" pitchFamily="34" charset="0"/>
                        </a:defRPr>
                      </a:lvl7pPr>
                      <a:lvl8pPr marL="2744788" fontAlgn="base">
                        <a:spcBef>
                          <a:spcPct val="20000"/>
                        </a:spcBef>
                        <a:spcAft>
                          <a:spcPct val="0"/>
                        </a:spcAft>
                        <a:buClr>
                          <a:schemeClr val="accent1"/>
                        </a:buClr>
                        <a:defRPr>
                          <a:solidFill>
                            <a:schemeClr val="tx1"/>
                          </a:solidFill>
                          <a:latin typeface="Arial" panose="020B0604020202020204" pitchFamily="34" charset="0"/>
                        </a:defRPr>
                      </a:lvl8pPr>
                      <a:lvl9pPr marL="3201988"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altLang="zh-CN"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Patient</a:t>
                      </a:r>
                      <a:endParaRPr kumimoji="0" lang="zh-CN" altLang="en-US"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l">
                        <a:spcBef>
                          <a:spcPct val="20000"/>
                        </a:spcBef>
                        <a:defRPr sz="2000">
                          <a:solidFill>
                            <a:schemeClr val="tx1"/>
                          </a:solidFill>
                          <a:latin typeface="Arial" panose="020B0604020202020204" pitchFamily="34" charset="0"/>
                        </a:defRPr>
                      </a:lvl1pPr>
                      <a:lvl2pPr marL="341313" algn="l">
                        <a:spcBef>
                          <a:spcPct val="20000"/>
                        </a:spcBef>
                        <a:defRPr>
                          <a:solidFill>
                            <a:schemeClr val="tx1"/>
                          </a:solidFill>
                          <a:latin typeface="Arial" panose="020B0604020202020204" pitchFamily="34" charset="0"/>
                        </a:defRPr>
                      </a:lvl2pPr>
                      <a:lvl3pPr marL="684213" algn="l">
                        <a:spcBef>
                          <a:spcPct val="20000"/>
                        </a:spcBef>
                        <a:defRPr>
                          <a:solidFill>
                            <a:schemeClr val="tx1"/>
                          </a:solidFill>
                          <a:latin typeface="Arial" panose="020B0604020202020204" pitchFamily="34" charset="0"/>
                        </a:defRPr>
                      </a:lvl3pPr>
                      <a:lvl4pPr marL="1028700" algn="l">
                        <a:spcBef>
                          <a:spcPct val="20000"/>
                        </a:spcBef>
                        <a:defRPr>
                          <a:solidFill>
                            <a:schemeClr val="tx1"/>
                          </a:solidFill>
                          <a:latin typeface="Arial" panose="020B0604020202020204" pitchFamily="34" charset="0"/>
                        </a:defRPr>
                      </a:lvl4pPr>
                      <a:lvl5pPr marL="1373188" algn="l">
                        <a:spcBef>
                          <a:spcPct val="20000"/>
                        </a:spcBef>
                        <a:defRPr>
                          <a:solidFill>
                            <a:schemeClr val="tx1"/>
                          </a:solidFill>
                          <a:latin typeface="Arial" panose="020B0604020202020204" pitchFamily="34" charset="0"/>
                        </a:defRPr>
                      </a:lvl5pPr>
                      <a:lvl6pPr marL="1830388" fontAlgn="base">
                        <a:spcBef>
                          <a:spcPct val="20000"/>
                        </a:spcBef>
                        <a:spcAft>
                          <a:spcPct val="0"/>
                        </a:spcAft>
                        <a:buClr>
                          <a:schemeClr val="accent1"/>
                        </a:buClr>
                        <a:defRPr>
                          <a:solidFill>
                            <a:schemeClr val="tx1"/>
                          </a:solidFill>
                          <a:latin typeface="Arial" panose="020B0604020202020204" pitchFamily="34" charset="0"/>
                        </a:defRPr>
                      </a:lvl6pPr>
                      <a:lvl7pPr marL="2287588" fontAlgn="base">
                        <a:spcBef>
                          <a:spcPct val="20000"/>
                        </a:spcBef>
                        <a:spcAft>
                          <a:spcPct val="0"/>
                        </a:spcAft>
                        <a:buClr>
                          <a:schemeClr val="accent1"/>
                        </a:buClr>
                        <a:defRPr>
                          <a:solidFill>
                            <a:schemeClr val="tx1"/>
                          </a:solidFill>
                          <a:latin typeface="Arial" panose="020B0604020202020204" pitchFamily="34" charset="0"/>
                        </a:defRPr>
                      </a:lvl7pPr>
                      <a:lvl8pPr marL="2744788" fontAlgn="base">
                        <a:spcBef>
                          <a:spcPct val="20000"/>
                        </a:spcBef>
                        <a:spcAft>
                          <a:spcPct val="0"/>
                        </a:spcAft>
                        <a:buClr>
                          <a:schemeClr val="accent1"/>
                        </a:buClr>
                        <a:defRPr>
                          <a:solidFill>
                            <a:schemeClr val="tx1"/>
                          </a:solidFill>
                          <a:latin typeface="Arial" panose="020B0604020202020204" pitchFamily="34" charset="0"/>
                        </a:defRPr>
                      </a:lvl8pPr>
                      <a:lvl9pPr marL="3201988"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altLang="zh-CN"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Study</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l">
                        <a:spcBef>
                          <a:spcPct val="20000"/>
                        </a:spcBef>
                        <a:defRPr sz="2000">
                          <a:solidFill>
                            <a:schemeClr val="tx1"/>
                          </a:solidFill>
                          <a:latin typeface="Arial" panose="020B0604020202020204" pitchFamily="34" charset="0"/>
                        </a:defRPr>
                      </a:lvl1pPr>
                      <a:lvl2pPr marL="341313" algn="l">
                        <a:spcBef>
                          <a:spcPct val="20000"/>
                        </a:spcBef>
                        <a:defRPr>
                          <a:solidFill>
                            <a:schemeClr val="tx1"/>
                          </a:solidFill>
                          <a:latin typeface="Arial" panose="020B0604020202020204" pitchFamily="34" charset="0"/>
                        </a:defRPr>
                      </a:lvl2pPr>
                      <a:lvl3pPr marL="684213" algn="l">
                        <a:spcBef>
                          <a:spcPct val="20000"/>
                        </a:spcBef>
                        <a:defRPr>
                          <a:solidFill>
                            <a:schemeClr val="tx1"/>
                          </a:solidFill>
                          <a:latin typeface="Arial" panose="020B0604020202020204" pitchFamily="34" charset="0"/>
                        </a:defRPr>
                      </a:lvl3pPr>
                      <a:lvl4pPr marL="1028700" algn="l">
                        <a:spcBef>
                          <a:spcPct val="20000"/>
                        </a:spcBef>
                        <a:defRPr>
                          <a:solidFill>
                            <a:schemeClr val="tx1"/>
                          </a:solidFill>
                          <a:latin typeface="Arial" panose="020B0604020202020204" pitchFamily="34" charset="0"/>
                        </a:defRPr>
                      </a:lvl4pPr>
                      <a:lvl5pPr marL="1373188" algn="l">
                        <a:spcBef>
                          <a:spcPct val="20000"/>
                        </a:spcBef>
                        <a:defRPr>
                          <a:solidFill>
                            <a:schemeClr val="tx1"/>
                          </a:solidFill>
                          <a:latin typeface="Arial" panose="020B0604020202020204" pitchFamily="34" charset="0"/>
                        </a:defRPr>
                      </a:lvl5pPr>
                      <a:lvl6pPr marL="1830388" fontAlgn="base">
                        <a:spcBef>
                          <a:spcPct val="20000"/>
                        </a:spcBef>
                        <a:spcAft>
                          <a:spcPct val="0"/>
                        </a:spcAft>
                        <a:buClr>
                          <a:schemeClr val="accent1"/>
                        </a:buClr>
                        <a:defRPr>
                          <a:solidFill>
                            <a:schemeClr val="tx1"/>
                          </a:solidFill>
                          <a:latin typeface="Arial" panose="020B0604020202020204" pitchFamily="34" charset="0"/>
                        </a:defRPr>
                      </a:lvl6pPr>
                      <a:lvl7pPr marL="2287588" fontAlgn="base">
                        <a:spcBef>
                          <a:spcPct val="20000"/>
                        </a:spcBef>
                        <a:spcAft>
                          <a:spcPct val="0"/>
                        </a:spcAft>
                        <a:buClr>
                          <a:schemeClr val="accent1"/>
                        </a:buClr>
                        <a:defRPr>
                          <a:solidFill>
                            <a:schemeClr val="tx1"/>
                          </a:solidFill>
                          <a:latin typeface="Arial" panose="020B0604020202020204" pitchFamily="34" charset="0"/>
                        </a:defRPr>
                      </a:lvl7pPr>
                      <a:lvl8pPr marL="2744788" fontAlgn="base">
                        <a:spcBef>
                          <a:spcPct val="20000"/>
                        </a:spcBef>
                        <a:spcAft>
                          <a:spcPct val="0"/>
                        </a:spcAft>
                        <a:buClr>
                          <a:schemeClr val="accent1"/>
                        </a:buClr>
                        <a:defRPr>
                          <a:solidFill>
                            <a:schemeClr val="tx1"/>
                          </a:solidFill>
                          <a:latin typeface="Arial" panose="020B0604020202020204" pitchFamily="34" charset="0"/>
                        </a:defRPr>
                      </a:lvl8pPr>
                      <a:lvl9pPr marL="3201988"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altLang="zh-CN"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Acquisition</a:t>
                      </a:r>
                      <a:endParaRPr kumimoji="0" lang="zh-CN" altLang="en-US"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11200">
                <a:tc>
                  <a:txBody>
                    <a:bodyPr/>
                    <a:lstStyle>
                      <a:lvl1pPr algn="l">
                        <a:spcBef>
                          <a:spcPct val="20000"/>
                        </a:spcBef>
                        <a:defRPr sz="2000">
                          <a:solidFill>
                            <a:schemeClr val="tx1"/>
                          </a:solidFill>
                          <a:latin typeface="Arial" panose="020B0604020202020204" pitchFamily="34" charset="0"/>
                        </a:defRPr>
                      </a:lvl1pPr>
                      <a:lvl2pPr marL="341313" algn="l">
                        <a:spcBef>
                          <a:spcPct val="20000"/>
                        </a:spcBef>
                        <a:defRPr>
                          <a:solidFill>
                            <a:schemeClr val="tx1"/>
                          </a:solidFill>
                          <a:latin typeface="Arial" panose="020B0604020202020204" pitchFamily="34" charset="0"/>
                        </a:defRPr>
                      </a:lvl2pPr>
                      <a:lvl3pPr marL="684213" algn="l">
                        <a:spcBef>
                          <a:spcPct val="20000"/>
                        </a:spcBef>
                        <a:defRPr>
                          <a:solidFill>
                            <a:schemeClr val="tx1"/>
                          </a:solidFill>
                          <a:latin typeface="Arial" panose="020B0604020202020204" pitchFamily="34" charset="0"/>
                        </a:defRPr>
                      </a:lvl3pPr>
                      <a:lvl4pPr marL="1028700" algn="l">
                        <a:spcBef>
                          <a:spcPct val="20000"/>
                        </a:spcBef>
                        <a:defRPr>
                          <a:solidFill>
                            <a:schemeClr val="tx1"/>
                          </a:solidFill>
                          <a:latin typeface="Arial" panose="020B0604020202020204" pitchFamily="34" charset="0"/>
                        </a:defRPr>
                      </a:lvl4pPr>
                      <a:lvl5pPr marL="1373188" algn="l">
                        <a:spcBef>
                          <a:spcPct val="20000"/>
                        </a:spcBef>
                        <a:defRPr>
                          <a:solidFill>
                            <a:schemeClr val="tx1"/>
                          </a:solidFill>
                          <a:latin typeface="Arial" panose="020B0604020202020204" pitchFamily="34" charset="0"/>
                        </a:defRPr>
                      </a:lvl5pPr>
                      <a:lvl6pPr marL="1830388" fontAlgn="base">
                        <a:spcBef>
                          <a:spcPct val="20000"/>
                        </a:spcBef>
                        <a:spcAft>
                          <a:spcPct val="0"/>
                        </a:spcAft>
                        <a:buClr>
                          <a:schemeClr val="accent1"/>
                        </a:buClr>
                        <a:defRPr>
                          <a:solidFill>
                            <a:schemeClr val="tx1"/>
                          </a:solidFill>
                          <a:latin typeface="Arial" panose="020B0604020202020204" pitchFamily="34" charset="0"/>
                        </a:defRPr>
                      </a:lvl6pPr>
                      <a:lvl7pPr marL="2287588" fontAlgn="base">
                        <a:spcBef>
                          <a:spcPct val="20000"/>
                        </a:spcBef>
                        <a:spcAft>
                          <a:spcPct val="0"/>
                        </a:spcAft>
                        <a:buClr>
                          <a:schemeClr val="accent1"/>
                        </a:buClr>
                        <a:defRPr>
                          <a:solidFill>
                            <a:schemeClr val="tx1"/>
                          </a:solidFill>
                          <a:latin typeface="Arial" panose="020B0604020202020204" pitchFamily="34" charset="0"/>
                        </a:defRPr>
                      </a:lvl7pPr>
                      <a:lvl8pPr marL="2744788" fontAlgn="base">
                        <a:spcBef>
                          <a:spcPct val="20000"/>
                        </a:spcBef>
                        <a:spcAft>
                          <a:spcPct val="0"/>
                        </a:spcAft>
                        <a:buClr>
                          <a:schemeClr val="accent1"/>
                        </a:buClr>
                        <a:defRPr>
                          <a:solidFill>
                            <a:schemeClr val="tx1"/>
                          </a:solidFill>
                          <a:latin typeface="Arial" panose="020B0604020202020204" pitchFamily="34" charset="0"/>
                        </a:defRPr>
                      </a:lvl8pPr>
                      <a:lvl9pPr marL="3201988"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name, sex, birth day, history, etc</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Arial" panose="020B0604020202020204" pitchFamily="34" charset="0"/>
                        </a:defRPr>
                      </a:lvl1pPr>
                      <a:lvl2pPr marL="341313" algn="l">
                        <a:spcBef>
                          <a:spcPct val="20000"/>
                        </a:spcBef>
                        <a:defRPr>
                          <a:solidFill>
                            <a:schemeClr val="tx1"/>
                          </a:solidFill>
                          <a:latin typeface="Arial" panose="020B0604020202020204" pitchFamily="34" charset="0"/>
                        </a:defRPr>
                      </a:lvl2pPr>
                      <a:lvl3pPr marL="684213" algn="l">
                        <a:spcBef>
                          <a:spcPct val="20000"/>
                        </a:spcBef>
                        <a:defRPr>
                          <a:solidFill>
                            <a:schemeClr val="tx1"/>
                          </a:solidFill>
                          <a:latin typeface="Arial" panose="020B0604020202020204" pitchFamily="34" charset="0"/>
                        </a:defRPr>
                      </a:lvl3pPr>
                      <a:lvl4pPr marL="1028700" algn="l">
                        <a:spcBef>
                          <a:spcPct val="20000"/>
                        </a:spcBef>
                        <a:defRPr>
                          <a:solidFill>
                            <a:schemeClr val="tx1"/>
                          </a:solidFill>
                          <a:latin typeface="Arial" panose="020B0604020202020204" pitchFamily="34" charset="0"/>
                        </a:defRPr>
                      </a:lvl4pPr>
                      <a:lvl5pPr marL="1373188" algn="l">
                        <a:spcBef>
                          <a:spcPct val="20000"/>
                        </a:spcBef>
                        <a:defRPr>
                          <a:solidFill>
                            <a:schemeClr val="tx1"/>
                          </a:solidFill>
                          <a:latin typeface="Arial" panose="020B0604020202020204" pitchFamily="34" charset="0"/>
                        </a:defRPr>
                      </a:lvl5pPr>
                      <a:lvl6pPr marL="1830388" fontAlgn="base">
                        <a:spcBef>
                          <a:spcPct val="20000"/>
                        </a:spcBef>
                        <a:spcAft>
                          <a:spcPct val="0"/>
                        </a:spcAft>
                        <a:buClr>
                          <a:schemeClr val="accent1"/>
                        </a:buClr>
                        <a:defRPr>
                          <a:solidFill>
                            <a:schemeClr val="tx1"/>
                          </a:solidFill>
                          <a:latin typeface="Arial" panose="020B0604020202020204" pitchFamily="34" charset="0"/>
                        </a:defRPr>
                      </a:lvl6pPr>
                      <a:lvl7pPr marL="2287588" fontAlgn="base">
                        <a:spcBef>
                          <a:spcPct val="20000"/>
                        </a:spcBef>
                        <a:spcAft>
                          <a:spcPct val="0"/>
                        </a:spcAft>
                        <a:buClr>
                          <a:schemeClr val="accent1"/>
                        </a:buClr>
                        <a:defRPr>
                          <a:solidFill>
                            <a:schemeClr val="tx1"/>
                          </a:solidFill>
                          <a:latin typeface="Arial" panose="020B0604020202020204" pitchFamily="34" charset="0"/>
                        </a:defRPr>
                      </a:lvl7pPr>
                      <a:lvl8pPr marL="2744788" fontAlgn="base">
                        <a:spcBef>
                          <a:spcPct val="20000"/>
                        </a:spcBef>
                        <a:spcAft>
                          <a:spcPct val="0"/>
                        </a:spcAft>
                        <a:buClr>
                          <a:schemeClr val="accent1"/>
                        </a:buClr>
                        <a:defRPr>
                          <a:solidFill>
                            <a:schemeClr val="tx1"/>
                          </a:solidFill>
                          <a:latin typeface="Arial" panose="020B0604020202020204" pitchFamily="34" charset="0"/>
                        </a:defRPr>
                      </a:lvl8pPr>
                      <a:lvl9pPr marL="3201988"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date, description, institution name, etc</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chemeClr val="tx1"/>
                          </a:solidFill>
                          <a:latin typeface="Arial" panose="020B0604020202020204" pitchFamily="34" charset="0"/>
                        </a:defRPr>
                      </a:lvl1pPr>
                      <a:lvl2pPr marL="341313" algn="l">
                        <a:spcBef>
                          <a:spcPct val="20000"/>
                        </a:spcBef>
                        <a:defRPr>
                          <a:solidFill>
                            <a:schemeClr val="tx1"/>
                          </a:solidFill>
                          <a:latin typeface="Arial" panose="020B0604020202020204" pitchFamily="34" charset="0"/>
                        </a:defRPr>
                      </a:lvl2pPr>
                      <a:lvl3pPr marL="684213" algn="l">
                        <a:spcBef>
                          <a:spcPct val="20000"/>
                        </a:spcBef>
                        <a:defRPr>
                          <a:solidFill>
                            <a:schemeClr val="tx1"/>
                          </a:solidFill>
                          <a:latin typeface="Arial" panose="020B0604020202020204" pitchFamily="34" charset="0"/>
                        </a:defRPr>
                      </a:lvl3pPr>
                      <a:lvl4pPr marL="1028700" algn="l">
                        <a:spcBef>
                          <a:spcPct val="20000"/>
                        </a:spcBef>
                        <a:defRPr>
                          <a:solidFill>
                            <a:schemeClr val="tx1"/>
                          </a:solidFill>
                          <a:latin typeface="Arial" panose="020B0604020202020204" pitchFamily="34" charset="0"/>
                        </a:defRPr>
                      </a:lvl4pPr>
                      <a:lvl5pPr marL="1373188" algn="l">
                        <a:spcBef>
                          <a:spcPct val="20000"/>
                        </a:spcBef>
                        <a:defRPr>
                          <a:solidFill>
                            <a:schemeClr val="tx1"/>
                          </a:solidFill>
                          <a:latin typeface="Arial" panose="020B0604020202020204" pitchFamily="34" charset="0"/>
                        </a:defRPr>
                      </a:lvl5pPr>
                      <a:lvl6pPr marL="1830388" fontAlgn="base">
                        <a:spcBef>
                          <a:spcPct val="20000"/>
                        </a:spcBef>
                        <a:spcAft>
                          <a:spcPct val="0"/>
                        </a:spcAft>
                        <a:buClr>
                          <a:schemeClr val="accent1"/>
                        </a:buClr>
                        <a:defRPr>
                          <a:solidFill>
                            <a:schemeClr val="tx1"/>
                          </a:solidFill>
                          <a:latin typeface="Arial" panose="020B0604020202020204" pitchFamily="34" charset="0"/>
                        </a:defRPr>
                      </a:lvl6pPr>
                      <a:lvl7pPr marL="2287588" fontAlgn="base">
                        <a:spcBef>
                          <a:spcPct val="20000"/>
                        </a:spcBef>
                        <a:spcAft>
                          <a:spcPct val="0"/>
                        </a:spcAft>
                        <a:buClr>
                          <a:schemeClr val="accent1"/>
                        </a:buClr>
                        <a:defRPr>
                          <a:solidFill>
                            <a:schemeClr val="tx1"/>
                          </a:solidFill>
                          <a:latin typeface="Arial" panose="020B0604020202020204" pitchFamily="34" charset="0"/>
                        </a:defRPr>
                      </a:lvl7pPr>
                      <a:lvl8pPr marL="2744788" fontAlgn="base">
                        <a:spcBef>
                          <a:spcPct val="20000"/>
                        </a:spcBef>
                        <a:spcAft>
                          <a:spcPct val="0"/>
                        </a:spcAft>
                        <a:buClr>
                          <a:schemeClr val="accent1"/>
                        </a:buClr>
                        <a:defRPr>
                          <a:solidFill>
                            <a:schemeClr val="tx1"/>
                          </a:solidFill>
                          <a:latin typeface="Arial" panose="020B0604020202020204" pitchFamily="34" charset="0"/>
                        </a:defRPr>
                      </a:lvl8pPr>
                      <a:lvl9pPr marL="3201988" fontAlgn="base">
                        <a:spcBef>
                          <a:spcPct val="20000"/>
                        </a:spcBef>
                        <a:spcAft>
                          <a:spcPct val="0"/>
                        </a:spcAft>
                        <a:buClr>
                          <a:schemeClr val="accent1"/>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operator, manufacturer, time, date, etc</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r>
              <a:rPr lang="en-US" smtClean="0"/>
              <a:t>Berkeley DB</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t>7</a:t>
            </a:fld>
            <a:endParaRPr lang="en-US" dirty="0"/>
          </a:p>
        </p:txBody>
      </p:sp>
    </p:spTree>
    <p:extLst>
      <p:ext uri="{BB962C8B-B14F-4D97-AF65-F5344CB8AC3E}">
        <p14:creationId xmlns:p14="http://schemas.microsoft.com/office/powerpoint/2010/main" val="212077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ext Box 2"/>
          <p:cNvSpPr txBox="1">
            <a:spLocks noChangeArrowheads="1"/>
          </p:cNvSpPr>
          <p:nvPr/>
        </p:nvSpPr>
        <p:spPr bwMode="auto">
          <a:xfrm>
            <a:off x="2335212" y="1919289"/>
            <a:ext cx="678973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algn="l" eaLnBrk="0" hangingPunct="0">
              <a:spcBef>
                <a:spcPct val="0"/>
              </a:spcBef>
              <a:defRPr sz="2400">
                <a:solidFill>
                  <a:schemeClr val="tx1"/>
                </a:solidFill>
                <a:latin typeface="Times" panose="02020603050405020304" pitchFamily="18" charset="0"/>
              </a:defRPr>
            </a:lvl1pPr>
            <a:lvl2pPr marL="347663" indent="-114300" algn="l" eaLnBrk="0" hangingPunct="0">
              <a:spcBef>
                <a:spcPct val="0"/>
              </a:spcBef>
              <a:defRPr sz="2400">
                <a:solidFill>
                  <a:schemeClr val="tx1"/>
                </a:solidFill>
                <a:latin typeface="Times" panose="02020603050405020304" pitchFamily="18" charset="0"/>
              </a:defRPr>
            </a:lvl2pPr>
            <a:lvl3pPr marL="576263" indent="-114300" algn="l" eaLnBrk="0" hangingPunct="0">
              <a:spcBef>
                <a:spcPct val="0"/>
              </a:spcBef>
              <a:defRPr sz="2400">
                <a:solidFill>
                  <a:schemeClr val="tx1"/>
                </a:solidFill>
                <a:latin typeface="Times" panose="02020603050405020304" pitchFamily="18" charset="0"/>
              </a:defRPr>
            </a:lvl3pPr>
            <a:lvl4pPr marL="690563" indent="114300" algn="l" eaLnBrk="0" hangingPunct="0">
              <a:spcBef>
                <a:spcPct val="0"/>
              </a:spcBef>
              <a:defRPr sz="2400">
                <a:solidFill>
                  <a:schemeClr val="tx1"/>
                </a:solidFill>
                <a:latin typeface="Times" panose="02020603050405020304" pitchFamily="18" charset="0"/>
              </a:defRPr>
            </a:lvl4pPr>
            <a:lvl5pPr marL="919163" indent="114300" algn="l" eaLnBrk="0" hangingPunct="0">
              <a:spcBef>
                <a:spcPct val="0"/>
              </a:spcBef>
              <a:defRPr sz="2400">
                <a:solidFill>
                  <a:schemeClr val="tx1"/>
                </a:solidFill>
                <a:latin typeface="Times" panose="02020603050405020304" pitchFamily="18" charset="0"/>
              </a:defRPr>
            </a:lvl5pPr>
            <a:lvl6pPr marL="1376363" indent="114300" eaLnBrk="0" fontAlgn="base" hangingPunct="0">
              <a:spcBef>
                <a:spcPct val="0"/>
              </a:spcBef>
              <a:spcAft>
                <a:spcPct val="0"/>
              </a:spcAft>
              <a:defRPr sz="2400">
                <a:solidFill>
                  <a:schemeClr val="tx1"/>
                </a:solidFill>
                <a:latin typeface="Times" panose="02020603050405020304" pitchFamily="18" charset="0"/>
              </a:defRPr>
            </a:lvl6pPr>
            <a:lvl7pPr marL="1833563" indent="114300" eaLnBrk="0" fontAlgn="base" hangingPunct="0">
              <a:spcBef>
                <a:spcPct val="0"/>
              </a:spcBef>
              <a:spcAft>
                <a:spcPct val="0"/>
              </a:spcAft>
              <a:defRPr sz="2400">
                <a:solidFill>
                  <a:schemeClr val="tx1"/>
                </a:solidFill>
                <a:latin typeface="Times" panose="02020603050405020304" pitchFamily="18" charset="0"/>
              </a:defRPr>
            </a:lvl7pPr>
            <a:lvl8pPr marL="2290763" indent="114300" eaLnBrk="0" fontAlgn="base" hangingPunct="0">
              <a:spcBef>
                <a:spcPct val="0"/>
              </a:spcBef>
              <a:spcAft>
                <a:spcPct val="0"/>
              </a:spcAft>
              <a:defRPr sz="2400">
                <a:solidFill>
                  <a:schemeClr val="tx1"/>
                </a:solidFill>
                <a:latin typeface="Times" panose="02020603050405020304" pitchFamily="18" charset="0"/>
              </a:defRPr>
            </a:lvl8pPr>
            <a:lvl9pPr marL="2747963" indent="114300"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buClrTx/>
            </a:pPr>
            <a:endParaRPr lang="zh-CN" altLang="en-US" sz="1600">
              <a:latin typeface="Arial" panose="020B0604020202020204" pitchFamily="34" charset="0"/>
              <a:ea typeface="宋体" panose="02010600030101010101" pitchFamily="2" charset="-122"/>
            </a:endParaRPr>
          </a:p>
          <a:p>
            <a:pPr>
              <a:lnSpc>
                <a:spcPct val="100000"/>
              </a:lnSpc>
              <a:spcBef>
                <a:spcPct val="20000"/>
              </a:spcBef>
              <a:buClrTx/>
            </a:pPr>
            <a:endParaRPr lang="zh-CN" altLang="en-US" sz="1600">
              <a:latin typeface="Arial" panose="020B0604020202020204" pitchFamily="34" charset="0"/>
              <a:ea typeface="宋体" panose="02010600030101010101" pitchFamily="2" charset="-122"/>
            </a:endParaRPr>
          </a:p>
        </p:txBody>
      </p:sp>
      <p:sp>
        <p:nvSpPr>
          <p:cNvPr id="574467" name="Rectangle 3"/>
          <p:cNvSpPr>
            <a:spLocks noGrp="1" noChangeArrowheads="1"/>
          </p:cNvSpPr>
          <p:nvPr>
            <p:ph type="title"/>
          </p:nvPr>
        </p:nvSpPr>
        <p:spPr/>
        <p:txBody>
          <a:bodyPr/>
          <a:lstStyle/>
          <a:p>
            <a:r>
              <a:rPr lang="en-US" altLang="zh-CN">
                <a:ea typeface="宋体" panose="02010600030101010101" pitchFamily="2" charset="-122"/>
              </a:rPr>
              <a:t>BDB-DICOM Client on Mobile Device </a:t>
            </a:r>
            <a:br>
              <a:rPr lang="en-US" altLang="zh-CN">
                <a:ea typeface="宋体" panose="02010600030101010101" pitchFamily="2" charset="-122"/>
              </a:rPr>
            </a:br>
            <a:r>
              <a:rPr lang="en-US" altLang="zh-CN">
                <a:ea typeface="宋体" panose="02010600030101010101" pitchFamily="2" charset="-122"/>
              </a:rPr>
              <a:t> </a:t>
            </a:r>
            <a:r>
              <a:rPr lang="en-US" altLang="zh-CN" sz="2400">
                <a:solidFill>
                  <a:schemeClr val="accent1"/>
                </a:solidFill>
                <a:ea typeface="宋体" panose="02010600030101010101" pitchFamily="2" charset="-122"/>
              </a:rPr>
              <a:t>Update &amp; Delete</a:t>
            </a:r>
          </a:p>
        </p:txBody>
      </p:sp>
      <p:sp>
        <p:nvSpPr>
          <p:cNvPr id="574468" name="Rectangle 4"/>
          <p:cNvSpPr>
            <a:spLocks noGrp="1" noChangeArrowheads="1"/>
          </p:cNvSpPr>
          <p:nvPr>
            <p:ph type="body" idx="1"/>
          </p:nvPr>
        </p:nvSpPr>
        <p:spPr>
          <a:xfrm>
            <a:off x="2135187" y="1588078"/>
            <a:ext cx="7537450" cy="2305050"/>
          </a:xfrm>
        </p:spPr>
        <p:txBody>
          <a:bodyPr/>
          <a:lstStyle/>
          <a:p>
            <a:r>
              <a:rPr lang="en-US" altLang="zh-CN" dirty="0">
                <a:ea typeface="宋体" panose="02010600030101010101" pitchFamily="2" charset="-122"/>
              </a:rPr>
              <a:t>Modify DICOM attribute</a:t>
            </a:r>
          </a:p>
          <a:p>
            <a:pPr lvl="1"/>
            <a:r>
              <a:rPr lang="en-US" altLang="zh-CN" dirty="0">
                <a:ea typeface="宋体" panose="02010600030101010101" pitchFamily="2" charset="-122"/>
              </a:rPr>
              <a:t>Partially update the old record in BDB</a:t>
            </a:r>
          </a:p>
          <a:p>
            <a:pPr lvl="1"/>
            <a:r>
              <a:rPr lang="en-US" altLang="zh-CN" dirty="0">
                <a:ea typeface="宋体" panose="02010600030101010101" pitchFamily="2" charset="-122"/>
              </a:rPr>
              <a:t>Avoid rewriting other attributes and image content</a:t>
            </a:r>
          </a:p>
          <a:p>
            <a:pPr lvl="2"/>
            <a:endParaRPr lang="en-US" altLang="zh-CN" dirty="0">
              <a:ea typeface="宋体" panose="02010600030101010101" pitchFamily="2" charset="-122"/>
            </a:endParaRPr>
          </a:p>
        </p:txBody>
      </p:sp>
      <p:sp>
        <p:nvSpPr>
          <p:cNvPr id="574499" name="Line 35"/>
          <p:cNvSpPr>
            <a:spLocks noChangeShapeType="1"/>
          </p:cNvSpPr>
          <p:nvPr/>
        </p:nvSpPr>
        <p:spPr bwMode="auto">
          <a:xfrm>
            <a:off x="2436812" y="35052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574500" name="Line 36"/>
          <p:cNvSpPr>
            <a:spLocks noChangeShapeType="1"/>
          </p:cNvSpPr>
          <p:nvPr/>
        </p:nvSpPr>
        <p:spPr bwMode="auto">
          <a:xfrm>
            <a:off x="2436812" y="40386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574501" name="Rectangle 37"/>
          <p:cNvSpPr>
            <a:spLocks noChangeArrowheads="1"/>
          </p:cNvSpPr>
          <p:nvPr/>
        </p:nvSpPr>
        <p:spPr bwMode="auto">
          <a:xfrm>
            <a:off x="5332412" y="3505200"/>
            <a:ext cx="685800" cy="533400"/>
          </a:xfrm>
          <a:prstGeom prst="rect">
            <a:avLst/>
          </a:prstGeom>
          <a:solidFill>
            <a:srgbClr val="545F75"/>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20000"/>
              </a:spcBef>
              <a:spcAft>
                <a:spcPct val="50000"/>
              </a:spcAft>
            </a:pPr>
            <a:r>
              <a:rPr lang="en-US" altLang="zh-CN" sz="1500" dirty="0" smtClean="0">
                <a:solidFill>
                  <a:schemeClr val="bg1"/>
                </a:solidFill>
                <a:ea typeface="宋体" panose="02010600030101010101" pitchFamily="2" charset="-122"/>
              </a:rPr>
              <a:t> Length</a:t>
            </a:r>
            <a:endParaRPr lang="en-US" altLang="zh-CN" sz="1500" dirty="0">
              <a:solidFill>
                <a:schemeClr val="bg1"/>
              </a:solidFill>
              <a:ea typeface="宋体" panose="02010600030101010101" pitchFamily="2" charset="-122"/>
            </a:endParaRPr>
          </a:p>
        </p:txBody>
      </p:sp>
      <p:sp>
        <p:nvSpPr>
          <p:cNvPr id="574502" name="Rectangle 38"/>
          <p:cNvSpPr>
            <a:spLocks noChangeArrowheads="1"/>
          </p:cNvSpPr>
          <p:nvPr/>
        </p:nvSpPr>
        <p:spPr bwMode="auto">
          <a:xfrm>
            <a:off x="6018212" y="3505200"/>
            <a:ext cx="762000" cy="533400"/>
          </a:xfrm>
          <a:prstGeom prst="rect">
            <a:avLst/>
          </a:prstGeom>
          <a:solidFill>
            <a:srgbClr val="545F75"/>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20000"/>
              </a:spcBef>
              <a:spcAft>
                <a:spcPct val="50000"/>
              </a:spcAft>
            </a:pPr>
            <a:r>
              <a:rPr lang="en-US" altLang="zh-CN" sz="1500" dirty="0" smtClean="0">
                <a:solidFill>
                  <a:schemeClr val="bg1"/>
                </a:solidFill>
                <a:ea typeface="宋体" panose="02010600030101010101" pitchFamily="2" charset="-122"/>
              </a:rPr>
              <a:t>   value</a:t>
            </a:r>
            <a:endParaRPr lang="en-US" altLang="zh-CN" sz="1500" dirty="0">
              <a:solidFill>
                <a:schemeClr val="bg1"/>
              </a:solidFill>
              <a:ea typeface="宋体" panose="02010600030101010101" pitchFamily="2" charset="-122"/>
            </a:endParaRPr>
          </a:p>
        </p:txBody>
      </p:sp>
      <p:sp>
        <p:nvSpPr>
          <p:cNvPr id="574504" name="Rectangle 40"/>
          <p:cNvSpPr>
            <a:spLocks noChangeArrowheads="1"/>
          </p:cNvSpPr>
          <p:nvPr/>
        </p:nvSpPr>
        <p:spPr bwMode="auto">
          <a:xfrm>
            <a:off x="2513012" y="3505200"/>
            <a:ext cx="7620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20000"/>
              </a:spcBef>
              <a:spcAft>
                <a:spcPct val="50000"/>
              </a:spcAft>
            </a:pPr>
            <a:r>
              <a:rPr lang="en-US" altLang="zh-CN" sz="1500" dirty="0" smtClean="0">
                <a:ea typeface="宋体" panose="02010600030101010101" pitchFamily="2" charset="-122"/>
              </a:rPr>
              <a:t>     ID</a:t>
            </a:r>
            <a:endParaRPr lang="en-US" altLang="zh-CN" sz="1500" dirty="0">
              <a:ea typeface="宋体" panose="02010600030101010101" pitchFamily="2" charset="-122"/>
            </a:endParaRPr>
          </a:p>
        </p:txBody>
      </p:sp>
      <p:sp>
        <p:nvSpPr>
          <p:cNvPr id="574505" name="Rectangle 41"/>
          <p:cNvSpPr>
            <a:spLocks noChangeArrowheads="1"/>
          </p:cNvSpPr>
          <p:nvPr/>
        </p:nvSpPr>
        <p:spPr bwMode="auto">
          <a:xfrm>
            <a:off x="6780212" y="3505200"/>
            <a:ext cx="6858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20000"/>
              </a:spcBef>
              <a:spcAft>
                <a:spcPct val="50000"/>
              </a:spcAft>
            </a:pPr>
            <a:r>
              <a:rPr lang="en-US" altLang="zh-CN" sz="1500" dirty="0" smtClean="0">
                <a:ea typeface="宋体" panose="02010600030101010101" pitchFamily="2" charset="-122"/>
              </a:rPr>
              <a:t> Length</a:t>
            </a:r>
            <a:endParaRPr lang="en-US" altLang="zh-CN" sz="1500" dirty="0">
              <a:ea typeface="宋体" panose="02010600030101010101" pitchFamily="2" charset="-122"/>
            </a:endParaRPr>
          </a:p>
        </p:txBody>
      </p:sp>
      <p:sp>
        <p:nvSpPr>
          <p:cNvPr id="574506" name="Rectangle 42"/>
          <p:cNvSpPr>
            <a:spLocks noChangeArrowheads="1"/>
          </p:cNvSpPr>
          <p:nvPr/>
        </p:nvSpPr>
        <p:spPr bwMode="auto">
          <a:xfrm>
            <a:off x="7466012" y="3505200"/>
            <a:ext cx="7620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20000"/>
              </a:spcBef>
              <a:spcAft>
                <a:spcPct val="50000"/>
              </a:spcAft>
            </a:pPr>
            <a:r>
              <a:rPr lang="en-US" altLang="zh-CN" sz="1500" dirty="0" smtClean="0">
                <a:ea typeface="宋体" panose="02010600030101010101" pitchFamily="2" charset="-122"/>
              </a:rPr>
              <a:t>   value</a:t>
            </a:r>
            <a:endParaRPr lang="en-US" altLang="zh-CN" sz="1500" dirty="0">
              <a:ea typeface="宋体" panose="02010600030101010101" pitchFamily="2" charset="-122"/>
            </a:endParaRPr>
          </a:p>
        </p:txBody>
      </p:sp>
      <p:sp>
        <p:nvSpPr>
          <p:cNvPr id="574507" name="Rectangle 43"/>
          <p:cNvSpPr>
            <a:spLocks noChangeArrowheads="1"/>
          </p:cNvSpPr>
          <p:nvPr/>
        </p:nvSpPr>
        <p:spPr bwMode="auto">
          <a:xfrm>
            <a:off x="3884612" y="3505200"/>
            <a:ext cx="6858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20000"/>
              </a:spcBef>
              <a:spcAft>
                <a:spcPct val="50000"/>
              </a:spcAft>
            </a:pPr>
            <a:r>
              <a:rPr lang="en-US" altLang="zh-CN" sz="1500" dirty="0" smtClean="0">
                <a:ea typeface="宋体" panose="02010600030101010101" pitchFamily="2" charset="-122"/>
              </a:rPr>
              <a:t> Length</a:t>
            </a:r>
            <a:endParaRPr lang="en-US" altLang="zh-CN" sz="1500" dirty="0">
              <a:ea typeface="宋体" panose="02010600030101010101" pitchFamily="2" charset="-122"/>
            </a:endParaRPr>
          </a:p>
        </p:txBody>
      </p:sp>
      <p:sp>
        <p:nvSpPr>
          <p:cNvPr id="574508" name="Rectangle 44"/>
          <p:cNvSpPr>
            <a:spLocks noChangeArrowheads="1"/>
          </p:cNvSpPr>
          <p:nvPr/>
        </p:nvSpPr>
        <p:spPr bwMode="auto">
          <a:xfrm>
            <a:off x="4570412" y="3505200"/>
            <a:ext cx="7620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20000"/>
              </a:spcBef>
              <a:spcAft>
                <a:spcPct val="50000"/>
              </a:spcAft>
            </a:pPr>
            <a:r>
              <a:rPr lang="en-US" altLang="zh-CN" sz="1500" dirty="0" smtClean="0">
                <a:ea typeface="宋体" panose="02010600030101010101" pitchFamily="2" charset="-122"/>
              </a:rPr>
              <a:t>   value</a:t>
            </a:r>
            <a:endParaRPr lang="en-US" altLang="zh-CN" sz="1500" dirty="0">
              <a:ea typeface="宋体" panose="02010600030101010101" pitchFamily="2" charset="-122"/>
            </a:endParaRPr>
          </a:p>
        </p:txBody>
      </p:sp>
      <p:sp>
        <p:nvSpPr>
          <p:cNvPr id="574509" name="Rectangle 45"/>
          <p:cNvSpPr>
            <a:spLocks noChangeArrowheads="1"/>
          </p:cNvSpPr>
          <p:nvPr/>
        </p:nvSpPr>
        <p:spPr bwMode="auto">
          <a:xfrm>
            <a:off x="3275012" y="3505200"/>
            <a:ext cx="609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20000"/>
              </a:spcBef>
              <a:spcAft>
                <a:spcPct val="50000"/>
              </a:spcAft>
            </a:pPr>
            <a:r>
              <a:rPr lang="zh-CN" altLang="en-US" b="0" dirty="0" smtClean="0">
                <a:ea typeface="宋体" panose="02010600030101010101" pitchFamily="2" charset="-122"/>
              </a:rPr>
              <a:t>   …</a:t>
            </a:r>
            <a:endParaRPr lang="zh-CN" altLang="en-US" b="0" dirty="0">
              <a:ea typeface="宋体" panose="02010600030101010101" pitchFamily="2" charset="-122"/>
            </a:endParaRPr>
          </a:p>
        </p:txBody>
      </p:sp>
      <p:sp>
        <p:nvSpPr>
          <p:cNvPr id="574510" name="Rectangle 46"/>
          <p:cNvSpPr>
            <a:spLocks noChangeArrowheads="1"/>
          </p:cNvSpPr>
          <p:nvPr/>
        </p:nvSpPr>
        <p:spPr bwMode="auto">
          <a:xfrm>
            <a:off x="8228012" y="3505200"/>
            <a:ext cx="609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20000"/>
              </a:spcBef>
              <a:spcAft>
                <a:spcPct val="50000"/>
              </a:spcAft>
            </a:pPr>
            <a:r>
              <a:rPr lang="zh-CN" altLang="en-US" b="0" dirty="0" smtClean="0">
                <a:ea typeface="宋体" panose="02010600030101010101" pitchFamily="2" charset="-122"/>
              </a:rPr>
              <a:t>   …</a:t>
            </a:r>
            <a:endParaRPr lang="zh-CN" altLang="en-US" b="0" dirty="0">
              <a:ea typeface="宋体" panose="02010600030101010101" pitchFamily="2" charset="-122"/>
            </a:endParaRPr>
          </a:p>
        </p:txBody>
      </p:sp>
      <p:sp>
        <p:nvSpPr>
          <p:cNvPr id="574511" name="Rectangle 47"/>
          <p:cNvSpPr>
            <a:spLocks noChangeArrowheads="1"/>
          </p:cNvSpPr>
          <p:nvPr/>
        </p:nvSpPr>
        <p:spPr bwMode="auto">
          <a:xfrm>
            <a:off x="5332412" y="46482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20000"/>
              </a:spcBef>
              <a:spcAft>
                <a:spcPct val="50000"/>
              </a:spcAft>
            </a:pPr>
            <a:r>
              <a:rPr lang="en-US" altLang="zh-CN" sz="1500" dirty="0" smtClean="0">
                <a:ea typeface="宋体" panose="02010600030101010101" pitchFamily="2" charset="-122"/>
              </a:rPr>
              <a:t> Length</a:t>
            </a:r>
            <a:endParaRPr lang="en-US" altLang="zh-CN" sz="1500" dirty="0">
              <a:ea typeface="宋体" panose="02010600030101010101" pitchFamily="2" charset="-122"/>
            </a:endParaRPr>
          </a:p>
        </p:txBody>
      </p:sp>
      <p:sp>
        <p:nvSpPr>
          <p:cNvPr id="574512" name="Rectangle 48"/>
          <p:cNvSpPr>
            <a:spLocks noChangeArrowheads="1"/>
          </p:cNvSpPr>
          <p:nvPr/>
        </p:nvSpPr>
        <p:spPr bwMode="auto">
          <a:xfrm>
            <a:off x="6018212" y="4648200"/>
            <a:ext cx="7620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20000"/>
              </a:spcBef>
              <a:spcAft>
                <a:spcPct val="50000"/>
              </a:spcAft>
            </a:pPr>
            <a:r>
              <a:rPr lang="en-US" altLang="zh-CN" sz="1500" dirty="0" smtClean="0">
                <a:ea typeface="宋体" panose="02010600030101010101" pitchFamily="2" charset="-122"/>
              </a:rPr>
              <a:t>   value</a:t>
            </a:r>
            <a:endParaRPr lang="en-US" altLang="zh-CN" sz="1500" dirty="0">
              <a:ea typeface="宋体" panose="02010600030101010101" pitchFamily="2" charset="-122"/>
            </a:endParaRPr>
          </a:p>
        </p:txBody>
      </p:sp>
      <p:sp>
        <p:nvSpPr>
          <p:cNvPr id="574513" name="AutoShape 49"/>
          <p:cNvSpPr>
            <a:spLocks noChangeArrowheads="1"/>
          </p:cNvSpPr>
          <p:nvPr/>
        </p:nvSpPr>
        <p:spPr bwMode="auto">
          <a:xfrm rot="-5400000">
            <a:off x="5836444" y="4199732"/>
            <a:ext cx="361950" cy="306387"/>
          </a:xfrm>
          <a:prstGeom prst="rightArrow">
            <a:avLst>
              <a:gd name="adj1" fmla="val 31611"/>
              <a:gd name="adj2" fmla="val 54927"/>
            </a:avLst>
          </a:prstGeom>
          <a:solidFill>
            <a:schemeClr val="bg2"/>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 name="Footer Placeholder 1"/>
          <p:cNvSpPr>
            <a:spLocks noGrp="1"/>
          </p:cNvSpPr>
          <p:nvPr>
            <p:ph type="ftr" sz="quarter" idx="11"/>
          </p:nvPr>
        </p:nvSpPr>
        <p:spPr/>
        <p:txBody>
          <a:bodyPr/>
          <a:lstStyle/>
          <a:p>
            <a:r>
              <a:rPr lang="en-US" smtClean="0"/>
              <a:t>Berkeley DB</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t>8</a:t>
            </a:fld>
            <a:endParaRPr lang="en-US" dirty="0"/>
          </a:p>
        </p:txBody>
      </p:sp>
    </p:spTree>
    <p:extLst>
      <p:ext uri="{BB962C8B-B14F-4D97-AF65-F5344CB8AC3E}">
        <p14:creationId xmlns:p14="http://schemas.microsoft.com/office/powerpoint/2010/main" val="394320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Accessing </a:t>
            </a:r>
            <a:r>
              <a:rPr lang="en-US" dirty="0" smtClean="0"/>
              <a:t>the demo</a:t>
            </a:r>
            <a:endParaRPr lang="en-US" dirty="0"/>
          </a:p>
        </p:txBody>
      </p:sp>
      <p:sp>
        <p:nvSpPr>
          <p:cNvPr id="4" name="Content Placeholder 3"/>
          <p:cNvSpPr>
            <a:spLocks noGrp="1"/>
          </p:cNvSpPr>
          <p:nvPr>
            <p:ph idx="1"/>
          </p:nvPr>
        </p:nvSpPr>
        <p:spPr>
          <a:xfrm>
            <a:off x="531813" y="1828800"/>
            <a:ext cx="11126522" cy="3962400"/>
          </a:xfrm>
        </p:spPr>
        <p:txBody>
          <a:bodyPr/>
          <a:lstStyle/>
          <a:p>
            <a:endParaRPr lang="en-US" altLang="zh-CN" dirty="0" smtClean="0"/>
          </a:p>
          <a:p>
            <a:r>
              <a:rPr lang="en-US" altLang="zh-CN" dirty="0" smtClean="0"/>
              <a:t>YouTube: https</a:t>
            </a:r>
            <a:r>
              <a:rPr lang="en-US" altLang="zh-CN" dirty="0"/>
              <a:t>://www.youtube.com/watch?v=zpFrgXgSXrY</a:t>
            </a:r>
          </a:p>
          <a:p>
            <a:r>
              <a:rPr lang="en-US" altLang="zh-CN" dirty="0"/>
              <a:t>OTN: </a:t>
            </a:r>
            <a:r>
              <a:rPr lang="en-US" altLang="zh-CN" dirty="0">
                <a:hlinkClick r:id="rId2"/>
              </a:rPr>
              <a:t>http://</a:t>
            </a:r>
            <a:r>
              <a:rPr lang="en-US" altLang="zh-CN" dirty="0" smtClean="0">
                <a:hlinkClick r:id="rId2"/>
              </a:rPr>
              <a:t>www.oracle.com/technetwork/database/database-technologies/berkeleydb/learnmore/index.html</a:t>
            </a:r>
            <a:endParaRPr lang="en-US" altLang="zh-CN" dirty="0" smtClean="0"/>
          </a:p>
          <a:p>
            <a:pPr lvl="1"/>
            <a:r>
              <a:rPr lang="en-US" altLang="zh-CN" dirty="0" smtClean="0"/>
              <a:t>Look for “DICOM video walkthrough”</a:t>
            </a:r>
            <a:endParaRPr lang="en-US" altLang="zh-CN" dirty="0"/>
          </a:p>
          <a:p>
            <a:pPr marL="0" indent="0">
              <a:buNone/>
            </a:pPr>
            <a:endParaRPr lang="en-US" dirty="0"/>
          </a:p>
        </p:txBody>
      </p:sp>
      <p:sp>
        <p:nvSpPr>
          <p:cNvPr id="6" name="Slide Number Placeholder 5"/>
          <p:cNvSpPr>
            <a:spLocks noGrp="1"/>
          </p:cNvSpPr>
          <p:nvPr>
            <p:ph type="sldNum" sz="quarter" idx="4294967295"/>
          </p:nvPr>
        </p:nvSpPr>
        <p:spPr>
          <a:xfrm>
            <a:off x="11276013" y="6556375"/>
            <a:ext cx="381000" cy="182563"/>
          </a:xfrm>
          <a:prstGeom prst="rect">
            <a:avLst/>
          </a:prstGeom>
        </p:spPr>
        <p:txBody>
          <a:bodyPr/>
          <a:lstStyle/>
          <a:p>
            <a:pPr>
              <a:defRPr/>
            </a:pPr>
            <a:fld id="{B767642F-84C7-4C18-A529-8DC08782227E}" type="slidenum">
              <a:rPr lang="en-US" smtClean="0"/>
              <a:pPr>
                <a:defRPr/>
              </a:pPr>
              <a:t>9</a:t>
            </a:fld>
            <a:endParaRPr lang="en-US" dirty="0"/>
          </a:p>
        </p:txBody>
      </p:sp>
      <p:sp>
        <p:nvSpPr>
          <p:cNvPr id="3" name="Footer Placeholder 2"/>
          <p:cNvSpPr>
            <a:spLocks noGrp="1"/>
          </p:cNvSpPr>
          <p:nvPr>
            <p:ph type="ftr" sz="quarter" idx="11"/>
          </p:nvPr>
        </p:nvSpPr>
        <p:spPr/>
        <p:txBody>
          <a:bodyPr/>
          <a:lstStyle/>
          <a:p>
            <a:r>
              <a:rPr lang="en-US" smtClean="0"/>
              <a:t>Berkeley DB</a:t>
            </a:r>
            <a:endParaRPr lang="en-US" dirty="0"/>
          </a:p>
        </p:txBody>
      </p:sp>
    </p:spTree>
    <p:extLst>
      <p:ext uri="{BB962C8B-B14F-4D97-AF65-F5344CB8AC3E}">
        <p14:creationId xmlns:p14="http://schemas.microsoft.com/office/powerpoint/2010/main" val="104767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mbtest.pptx.potx" id="{A27E808C-F500-48CA-AB9E-F64142D2C055}" vid="{2D4375C8-C33B-463D-9344-4066D7691F58}"/>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BDB-DICOM Sample2.pptx</Template>
  <TotalTime>7</TotalTime>
  <Words>609</Words>
  <Application>Microsoft Macintosh PowerPoint</Application>
  <PresentationFormat>Custom</PresentationFormat>
  <Paragraphs>131</Paragraphs>
  <Slides>10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Oracle_16x9_2014</vt:lpstr>
      <vt:lpstr>位图图像</vt:lpstr>
      <vt:lpstr>BDB-DICOM Sample Program</vt:lpstr>
      <vt:lpstr>The Purpose</vt:lpstr>
      <vt:lpstr>Issues/Trends/Challenges  in Health Industry</vt:lpstr>
      <vt:lpstr>Architecture</vt:lpstr>
      <vt:lpstr>The Coding</vt:lpstr>
      <vt:lpstr>BDB-DICOM Client on Mobile Device   Download &amp; Storage</vt:lpstr>
      <vt:lpstr>BDB-DICOM Client on Mobile Device  Query &amp; Retrieval</vt:lpstr>
      <vt:lpstr>BDB-DICOM Client on Mobile Device   Update &amp; Delete</vt:lpstr>
      <vt:lpstr>Accessing the demo</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BDB-DICOM Sample Program</dc:title>
  <dc:creator>MBREY</dc:creator>
  <cp:lastModifiedBy>Yong Li</cp:lastModifiedBy>
  <cp:revision>4</cp:revision>
  <cp:lastPrinted>2014-07-16T02:22:57Z</cp:lastPrinted>
  <dcterms:created xsi:type="dcterms:W3CDTF">2015-05-20T00:17:57Z</dcterms:created>
  <dcterms:modified xsi:type="dcterms:W3CDTF">2015-05-20T03:03:09Z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